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7" r:id="rId2"/>
    <p:sldId id="1402" r:id="rId3"/>
    <p:sldId id="1401" r:id="rId4"/>
    <p:sldId id="1406" r:id="rId5"/>
    <p:sldId id="1403" r:id="rId6"/>
    <p:sldId id="1407" r:id="rId7"/>
    <p:sldId id="1404" r:id="rId8"/>
    <p:sldId id="1405" r:id="rId9"/>
    <p:sldId id="1413" r:id="rId10"/>
    <p:sldId id="1414" r:id="rId11"/>
    <p:sldId id="1415" r:id="rId12"/>
    <p:sldId id="1411" r:id="rId13"/>
    <p:sldId id="1416" r:id="rId14"/>
    <p:sldId id="1399" r:id="rId15"/>
    <p:sldId id="263" r:id="rId16"/>
    <p:sldId id="1400" r:id="rId17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3441"/>
  </p:normalViewPr>
  <p:slideViewPr>
    <p:cSldViewPr snapToGrid="0" snapToObjects="1">
      <p:cViewPr varScale="1">
        <p:scale>
          <a:sx n="104" d="100"/>
          <a:sy n="104" d="100"/>
        </p:scale>
        <p:origin x="89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30D686-D324-5142-9524-EFBD02F89660}" type="datetimeFigureOut">
              <a:rPr lang="da-DK" smtClean="0"/>
              <a:t>18/09/2018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42A6A7-58E1-424B-BCFD-F5B0C607563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96351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I lektierne var der to overordnede slags modeller. Meget detaljerede modeller…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2A6A7-58E1-424B-BCFD-F5B0C607563A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77350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… og meget simple modeller. De komplicerede modeller er ofte simuleringer der skal være ret præcise. De simple modeller har stort potentiale for elevaktivering/medejerskab og faglig læring. De komplicerede modeller dækker Arthur Hjort i sin præsentation.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2A6A7-58E1-424B-BCFD-F5B0C607563A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44622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Lavet af Jacob Kragh fra Silkeborg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2A6A7-58E1-424B-BCFD-F5B0C607563A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58806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Vis 9 steps af koden svarende til 18 måneders tid. Nævn mulige (elevdrevne) udvidelser: Begrænsning til 3 kuld om året. Varierende kuldstørrelse. Øvre grænse for fertilitet. Køn. Død.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2A6A7-58E1-424B-BCFD-F5B0C607563A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87474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Eksempel på en meget kompliceret model som elever har svært ved at bidrage til.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2A6A7-58E1-424B-BCFD-F5B0C607563A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895974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Lavet af Svend Runge Nielsen, Roskilde Katedralskole. Traditionelt ville man fortælle elever om bevarede størrelser (ladning, </a:t>
            </a:r>
            <a:r>
              <a:rPr lang="da-DK" dirty="0" err="1"/>
              <a:t>leptontal</a:t>
            </a:r>
            <a:r>
              <a:rPr lang="da-DK" dirty="0"/>
              <a:t>, bevægelsesmængde, osv.) og så give eksempler på kernereaktioner hvor de er opfyldt. Måske hverken særligt motiverende eller kompetenceopbyggende.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2A6A7-58E1-424B-BCFD-F5B0C607563A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69697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Her er koden så simpel at eleverne kan indbygge de forskellige bevarelsessætninger trinvist, og dermed få større ejerskab og forhåbentlig læring.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2A6A7-58E1-424B-BCFD-F5B0C607563A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87991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E4DBA-AFDF-C743-A78D-326DB24568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483D67-C38E-A545-A2E7-6BB609B985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39742B-6321-9141-AA13-FB07622C7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57A74-F541-3548-96A2-B44A7879EFDD}" type="datetimeFigureOut">
              <a:rPr lang="da-DK" smtClean="0"/>
              <a:t>18/09/2018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00582-77D7-D34A-BB09-B02C4A6A7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8A6AF0-BB73-9C4D-B01F-02CA5BAE9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31759-00DC-BE4F-ABDC-9BB1D18899D5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14561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2B23F-B1E3-3047-8941-736533598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B89047-F8FB-8548-BC1C-91E98601CA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DD235D-A410-8249-9D6F-38A8B9705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57A74-F541-3548-96A2-B44A7879EFDD}" type="datetimeFigureOut">
              <a:rPr lang="da-DK" smtClean="0"/>
              <a:t>18/09/2018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2A34CA-67D5-904E-8176-665372576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1005E5-F1A3-DE4F-A0B3-091A79FEB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31759-00DC-BE4F-ABDC-9BB1D18899D5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58223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BA66A2-A2AB-2A40-9F40-9737E0022F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064322-54DA-384A-9F49-54D9081528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A5DB89-B01F-8B49-AA7E-2FF2230D1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57A74-F541-3548-96A2-B44A7879EFDD}" type="datetimeFigureOut">
              <a:rPr lang="da-DK" smtClean="0"/>
              <a:t>18/09/2018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A4CE31-C69B-1F42-A4FE-832311C29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B973E8-0CA3-8F49-887F-62239AC51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31759-00DC-BE4F-ABDC-9BB1D18899D5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1073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A5161-C5DD-6B46-9BF3-63534CBD0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3FD17-D52C-9C40-B0B2-44F205798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879EF5-D15C-8841-840B-1C47C623A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57A74-F541-3548-96A2-B44A7879EFDD}" type="datetimeFigureOut">
              <a:rPr lang="da-DK" smtClean="0"/>
              <a:t>18/09/2018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1009FD-B109-9548-80C9-BF5355DC3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09D05F-3750-1E47-88E1-F22A677F3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31759-00DC-BE4F-ABDC-9BB1D18899D5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55288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203A4-02F0-8647-93E8-4F9D74B78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6421EB-55FC-FB49-9747-2A65E563BB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9AFEB-E65C-1247-B5D4-986F32663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57A74-F541-3548-96A2-B44A7879EFDD}" type="datetimeFigureOut">
              <a:rPr lang="da-DK" smtClean="0"/>
              <a:t>18/09/2018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4776A7-02BC-BD4A-8E19-60B5F659F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72442E-E381-D346-8E3D-0D248CD8D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31759-00DC-BE4F-ABDC-9BB1D18899D5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36310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3BE1D-7941-E245-A47A-15D9E9F73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60FC6-A3B8-2141-8F46-05B395C969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093B95-DB7A-A944-AAE2-3D611ACEDF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7E4772-B444-EA4D-AF52-30A550D0F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57A74-F541-3548-96A2-B44A7879EFDD}" type="datetimeFigureOut">
              <a:rPr lang="da-DK" smtClean="0"/>
              <a:t>18/09/2018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D05A3C-631A-BE4E-B8FA-A218F970A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3AB9ED-A1FE-174B-BB9E-CF9F27BA8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31759-00DC-BE4F-ABDC-9BB1D18899D5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96495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27A54-2B12-504D-96CB-DA43D0A0A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AA373A-6109-A94E-935D-07BA4FD02E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1F305A-838F-994B-A510-48398DD257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DD0EB1-5985-5240-9C2F-DBCE194AD9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0D432B-D8FE-9649-BB5D-63D1BBF618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CE68E8-4B39-D545-A2CB-B308A9475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57A74-F541-3548-96A2-B44A7879EFDD}" type="datetimeFigureOut">
              <a:rPr lang="da-DK" smtClean="0"/>
              <a:t>18/09/2018</a:t>
            </a:fld>
            <a:endParaRPr lang="da-D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60B48D-4C70-574A-B402-76683590A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1A01A3-D25B-F344-A91B-3D72DDADA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31759-00DC-BE4F-ABDC-9BB1D18899D5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51202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9790F-25F5-0F45-A8FB-ED97C9B17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E259A2-F502-E34A-AC5B-8ABDC71BB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57A74-F541-3548-96A2-B44A7879EFDD}" type="datetimeFigureOut">
              <a:rPr lang="da-DK" smtClean="0"/>
              <a:t>18/09/2018</a:t>
            </a:fld>
            <a:endParaRPr lang="da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6A4929-798F-0341-B4B9-5DB7C0B03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2F3BC3-A84A-714D-9254-515799AC2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31759-00DC-BE4F-ABDC-9BB1D18899D5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81268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E2FC13-22A9-9F47-9ACD-BF72B0AF7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57A74-F541-3548-96A2-B44A7879EFDD}" type="datetimeFigureOut">
              <a:rPr lang="da-DK" smtClean="0"/>
              <a:t>18/09/2018</a:t>
            </a:fld>
            <a:endParaRPr lang="da-D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1609EC-F103-C14E-8476-BD9EEB36B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F3D190-A6F0-A944-8854-466635833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31759-00DC-BE4F-ABDC-9BB1D18899D5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94072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44EB3-7D6F-0544-89D9-9FCADBA1B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0E0D8A-42D8-CD49-A976-C0835B7AC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CE63A6-B771-C14A-8B05-8A7F4EDF09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A70126-2676-464B-858E-20D956854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57A74-F541-3548-96A2-B44A7879EFDD}" type="datetimeFigureOut">
              <a:rPr lang="da-DK" smtClean="0"/>
              <a:t>18/09/2018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D3B58F-CF55-E540-8B87-ABFA815B2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00C428-D90E-914B-9368-D69B748EB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31759-00DC-BE4F-ABDC-9BB1D18899D5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584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794C9-6CF2-ED4E-B808-4AF1629A2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947305-9971-5446-B625-772C676253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9D9167-9973-3741-93DB-FCA5A49CBC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101EB1-752F-BC4B-B1C7-4EE1CC9F0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57A74-F541-3548-96A2-B44A7879EFDD}" type="datetimeFigureOut">
              <a:rPr lang="da-DK" smtClean="0"/>
              <a:t>18/09/2018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263191-FFB9-E24C-8AB9-ABA3F988F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BDDE0E-D4B7-4847-A88F-16223D5A1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31759-00DC-BE4F-ABDC-9BB1D18899D5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63799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55A0C7-AEEE-3940-B733-8BA029FE9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B10D89-1574-274F-94EE-1392B26AD4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05A552-C66B-F743-8ABD-1E482AE8F3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57A74-F541-3548-96A2-B44A7879EFDD}" type="datetimeFigureOut">
              <a:rPr lang="da-DK" smtClean="0"/>
              <a:t>18/09/2018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A7A673-D449-7D47-AF1D-5A470C6D97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638C5-3E69-504B-AFD2-B90F3B921E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31759-00DC-BE4F-ABDC-9BB1D18899D5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03346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4C9F2-AE1B-BD4C-AAE9-17C14AB7B2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‘CT-</a:t>
            </a:r>
            <a:r>
              <a:rPr lang="da-DK" dirty="0" err="1"/>
              <a:t>Mnat</a:t>
            </a:r>
            <a:r>
              <a:rPr lang="da-DK" dirty="0"/>
              <a:t>’</a:t>
            </a:r>
            <a:br>
              <a:rPr lang="da-DK" dirty="0"/>
            </a:br>
            <a:r>
              <a:rPr lang="da-DK" dirty="0"/>
              <a:t>Workshop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15AB26-8832-F044-B96F-16FF502926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Opsamling på ”lektierne” og erfaringer fra coachingmøderne</a:t>
            </a:r>
          </a:p>
          <a:p>
            <a:r>
              <a:rPr lang="da-DK" dirty="0"/>
              <a:t>Adam </a:t>
            </a:r>
            <a:r>
              <a:rPr lang="da-DK" dirty="0" err="1"/>
              <a:t>Etches</a:t>
            </a:r>
            <a:r>
              <a:rPr lang="da-DK" dirty="0"/>
              <a:t>, Line </a:t>
            </a:r>
            <a:r>
              <a:rPr lang="da-DK"/>
              <a:t>Have Musaeus, CCTD</a:t>
            </a:r>
            <a:endParaRPr lang="da-DK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CA15E1-53E2-0048-81E0-B4FF5A153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7542" y="5805990"/>
            <a:ext cx="1101097" cy="91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260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3C6F8-498B-A940-90B6-4CEE4B945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GasLab</a:t>
            </a:r>
            <a:r>
              <a:rPr lang="da-DK" dirty="0"/>
              <a:t> Gas in a Box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FD3359-EA08-294E-A9E1-DAB24EC72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49791"/>
            <a:ext cx="7266065" cy="54082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5A77A1E-60D9-F240-B324-5A14729B9E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20240"/>
            <a:ext cx="5588000" cy="6045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BBB034A-D63D-7247-AC93-DBD88582EC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7542" y="5805990"/>
            <a:ext cx="1101097" cy="9189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A21229-315B-6147-BBBF-EA3E3B5963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79761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701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3C6F8-498B-A940-90B6-4CEE4B945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GasLab</a:t>
            </a:r>
            <a:r>
              <a:rPr lang="da-DK" dirty="0"/>
              <a:t> Gas in a Box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FD3359-EA08-294E-A9E1-DAB24EC72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49791"/>
            <a:ext cx="7266065" cy="54082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5A77A1E-60D9-F240-B324-5A14729B9E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20240"/>
            <a:ext cx="5588000" cy="6045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BBB034A-D63D-7247-AC93-DBD88582EC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7542" y="5805990"/>
            <a:ext cx="1101097" cy="9189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A21229-315B-6147-BBBF-EA3E3B5963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7976152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60775F-7ACA-0249-8D24-22BE44770D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8542" y="401426"/>
            <a:ext cx="58801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82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3C6F8-498B-A940-90B6-4CEE4B945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Fusion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BB034A-D63D-7247-AC93-DBD88582EC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7542" y="5805990"/>
            <a:ext cx="1101097" cy="9189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5AF095-04E0-E24E-9241-E15346FECB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1959" y="1519784"/>
            <a:ext cx="3885185" cy="504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825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3C6F8-498B-A940-90B6-4CEE4B945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Fusion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BB034A-D63D-7247-AC93-DBD88582EC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7542" y="5805990"/>
            <a:ext cx="1101097" cy="9189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5AF095-04E0-E24E-9241-E15346FECB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1959" y="1519784"/>
            <a:ext cx="3885185" cy="50439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5FC6757-9DDC-0E44-9FBE-DE9B0C41ED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8206" y="136634"/>
            <a:ext cx="4787363" cy="650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6551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5FDCB-F18A-274A-97C4-75C5238FC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rgbClr val="002060"/>
                </a:solidFill>
              </a:rPr>
              <a:t>‘</a:t>
            </a:r>
            <a:r>
              <a:rPr lang="da-DK" dirty="0" err="1">
                <a:solidFill>
                  <a:srgbClr val="002060"/>
                </a:solidFill>
              </a:rPr>
              <a:t>Computational</a:t>
            </a:r>
            <a:r>
              <a:rPr lang="da-DK" dirty="0">
                <a:solidFill>
                  <a:srgbClr val="002060"/>
                </a:solidFill>
              </a:rPr>
              <a:t> </a:t>
            </a:r>
            <a:r>
              <a:rPr lang="da-DK" dirty="0" err="1">
                <a:solidFill>
                  <a:srgbClr val="002060"/>
                </a:solidFill>
              </a:rPr>
              <a:t>thinking</a:t>
            </a:r>
            <a:r>
              <a:rPr lang="da-DK" dirty="0">
                <a:solidFill>
                  <a:srgbClr val="002060"/>
                </a:solidFill>
              </a:rPr>
              <a:t>’ praksis:</a:t>
            </a:r>
            <a:br>
              <a:rPr lang="da-DK" dirty="0"/>
            </a:br>
            <a:endParaRPr lang="da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D6F68-0F5A-3340-8BEF-EF2AE59B43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8829" y="1415895"/>
            <a:ext cx="4834812" cy="41638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a-DK" sz="2400" dirty="0"/>
              <a:t>Simulering</a:t>
            </a:r>
          </a:p>
          <a:p>
            <a:pPr marL="0" indent="0">
              <a:buNone/>
            </a:pPr>
            <a:r>
              <a:rPr lang="da-DK" sz="2400" dirty="0"/>
              <a:t>Programmering</a:t>
            </a:r>
          </a:p>
          <a:p>
            <a:pPr marL="0" indent="0">
              <a:buNone/>
            </a:pPr>
            <a:r>
              <a:rPr lang="da-DK" sz="2400" dirty="0"/>
              <a:t>Data</a:t>
            </a:r>
          </a:p>
          <a:p>
            <a:pPr marL="0" indent="0">
              <a:buNone/>
            </a:pPr>
            <a:r>
              <a:rPr lang="da-DK" sz="2400" dirty="0"/>
              <a:t>Abstraktion</a:t>
            </a:r>
          </a:p>
          <a:p>
            <a:pPr marL="0" indent="0">
              <a:buNone/>
            </a:pPr>
            <a:r>
              <a:rPr lang="da-DK" sz="2400" dirty="0"/>
              <a:t>Algoritmer</a:t>
            </a:r>
          </a:p>
          <a:p>
            <a:pPr marL="0" indent="0">
              <a:buNone/>
            </a:pPr>
            <a:r>
              <a:rPr lang="da-DK" sz="2400" dirty="0" err="1"/>
              <a:t>Creativity</a:t>
            </a:r>
            <a:endParaRPr lang="da-DK" sz="2400" dirty="0"/>
          </a:p>
          <a:p>
            <a:pPr marL="0" indent="0">
              <a:buNone/>
            </a:pPr>
            <a:r>
              <a:rPr lang="da-DK" sz="2400" dirty="0"/>
              <a:t>Internet global </a:t>
            </a:r>
            <a:r>
              <a:rPr lang="da-DK" sz="2400" dirty="0" err="1"/>
              <a:t>impact</a:t>
            </a:r>
            <a:endParaRPr lang="da-DK" sz="2400" dirty="0"/>
          </a:p>
          <a:p>
            <a:pPr marL="0" indent="0">
              <a:buNone/>
            </a:pPr>
            <a:endParaRPr lang="da-DK" sz="2400" dirty="0"/>
          </a:p>
          <a:p>
            <a:pPr marL="0" indent="0">
              <a:buNone/>
            </a:pPr>
            <a:r>
              <a:rPr lang="da-DK" sz="1800" i="1" dirty="0"/>
              <a:t>(”</a:t>
            </a:r>
            <a:r>
              <a:rPr lang="da-DK" sz="1800" i="1" dirty="0" err="1"/>
              <a:t>Seven</a:t>
            </a:r>
            <a:r>
              <a:rPr lang="da-DK" sz="1800" i="1" dirty="0"/>
              <a:t> </a:t>
            </a:r>
            <a:r>
              <a:rPr lang="da-DK" sz="1800" i="1" dirty="0" err="1"/>
              <a:t>big</a:t>
            </a:r>
            <a:r>
              <a:rPr lang="da-DK" sz="1800" i="1" dirty="0"/>
              <a:t> </a:t>
            </a:r>
            <a:r>
              <a:rPr lang="da-DK" sz="1800" i="1" dirty="0" err="1"/>
              <a:t>ideas</a:t>
            </a:r>
            <a:r>
              <a:rPr lang="da-DK" sz="1800" i="1" dirty="0"/>
              <a:t>” Computer Science Principles)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E3A44F-D42D-224E-A814-340A2D6BFE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7542" y="5805990"/>
            <a:ext cx="1101097" cy="9189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7B62BF-4238-C140-A8FB-4C882C15A99A}"/>
              </a:ext>
            </a:extLst>
          </p:cNvPr>
          <p:cNvSpPr txBox="1"/>
          <p:nvPr/>
        </p:nvSpPr>
        <p:spPr>
          <a:xfrm>
            <a:off x="6246067" y="1389750"/>
            <a:ext cx="4665307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/>
              <a:t>Modellering og simulering </a:t>
            </a:r>
            <a:r>
              <a:rPr lang="da-DK" sz="2400" dirty="0"/>
              <a:t>(forstå et fænomen, konstruere, teste løsninger, vurdere)</a:t>
            </a:r>
          </a:p>
          <a:p>
            <a:r>
              <a:rPr lang="da-DK" sz="2400" b="1" dirty="0"/>
              <a:t>Data</a:t>
            </a:r>
            <a:r>
              <a:rPr lang="da-DK" sz="2400" dirty="0"/>
              <a:t> (indsamle, skabe, manipulere, analyse, visualisere)</a:t>
            </a:r>
          </a:p>
          <a:p>
            <a:r>
              <a:rPr lang="da-DK" sz="2400" b="1" dirty="0"/>
              <a:t>Problemløsning </a:t>
            </a:r>
            <a:r>
              <a:rPr lang="da-DK" sz="2400" dirty="0"/>
              <a:t>vha. computer (programmere, opdele, vurdere løsninger, abstrahere)</a:t>
            </a:r>
          </a:p>
          <a:p>
            <a:r>
              <a:rPr lang="da-DK" sz="2400" b="1" dirty="0"/>
              <a:t>System tænkning </a:t>
            </a:r>
            <a:r>
              <a:rPr lang="da-DK" sz="2400" dirty="0"/>
              <a:t>(undersøge et kompleks system, tænke i niveauer, forstå forbindelserne i et system)</a:t>
            </a:r>
          </a:p>
          <a:p>
            <a:endParaRPr lang="da-DK" sz="2400" dirty="0"/>
          </a:p>
          <a:p>
            <a:r>
              <a:rPr lang="da-DK" i="1" dirty="0" err="1"/>
              <a:t>Weintrop</a:t>
            </a:r>
            <a:r>
              <a:rPr lang="da-DK" i="1" dirty="0"/>
              <a:t> et al. 2015 ” </a:t>
            </a:r>
            <a:r>
              <a:rPr lang="da-DK" i="1" dirty="0" err="1"/>
              <a:t>Defining</a:t>
            </a:r>
            <a:r>
              <a:rPr lang="da-DK" i="1" dirty="0"/>
              <a:t> </a:t>
            </a:r>
            <a:r>
              <a:rPr lang="da-DK" i="1" dirty="0" err="1"/>
              <a:t>Computational</a:t>
            </a:r>
            <a:r>
              <a:rPr lang="da-DK" i="1" dirty="0"/>
              <a:t> </a:t>
            </a:r>
            <a:r>
              <a:rPr lang="da-DK" i="1" dirty="0" err="1"/>
              <a:t>Thinking</a:t>
            </a:r>
            <a:r>
              <a:rPr lang="da-DK" i="1" dirty="0"/>
              <a:t> for </a:t>
            </a:r>
            <a:r>
              <a:rPr lang="da-DK" i="1" dirty="0" err="1"/>
              <a:t>Mathematics</a:t>
            </a:r>
            <a:r>
              <a:rPr lang="da-DK" i="1" dirty="0"/>
              <a:t> and Science </a:t>
            </a:r>
            <a:r>
              <a:rPr lang="da-DK" i="1" dirty="0" err="1"/>
              <a:t>Classrooms</a:t>
            </a:r>
            <a:r>
              <a:rPr lang="da-DK" i="1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271043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000" dirty="0">
                <a:solidFill>
                  <a:srgbClr val="002060"/>
                </a:solidFill>
              </a:rPr>
              <a:t>CMC modellen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7A8EF3-C021-5D4D-A4DD-F389075271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19127"/>
            <a:ext cx="4886231" cy="49437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AE571E-5591-3245-A160-0254AA6B86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7542" y="5805990"/>
            <a:ext cx="1101097" cy="9189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46751BE-F0D6-EA4B-858E-ABD0A55A3F39}"/>
              </a:ext>
            </a:extLst>
          </p:cNvPr>
          <p:cNvSpPr txBox="1"/>
          <p:nvPr/>
        </p:nvSpPr>
        <p:spPr>
          <a:xfrm>
            <a:off x="5724430" y="1932668"/>
            <a:ext cx="586418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b="1" dirty="0">
                <a:solidFill>
                  <a:srgbClr val="002060"/>
                </a:solidFill>
              </a:rPr>
              <a:t>Content: </a:t>
            </a:r>
            <a:r>
              <a:rPr lang="da-DK" sz="3200" b="1" dirty="0"/>
              <a:t>	</a:t>
            </a:r>
            <a:r>
              <a:rPr lang="da-DK" sz="3200" dirty="0"/>
              <a:t>fagligt indhold</a:t>
            </a:r>
          </a:p>
          <a:p>
            <a:r>
              <a:rPr lang="da-DK" sz="3200" b="1" dirty="0" err="1">
                <a:solidFill>
                  <a:srgbClr val="C00000"/>
                </a:solidFill>
              </a:rPr>
              <a:t>Modeling</a:t>
            </a:r>
            <a:r>
              <a:rPr lang="da-DK" sz="3200" b="1" dirty="0">
                <a:solidFill>
                  <a:srgbClr val="C00000"/>
                </a:solidFill>
              </a:rPr>
              <a:t>: </a:t>
            </a:r>
            <a:r>
              <a:rPr lang="da-DK" sz="3200" dirty="0"/>
              <a:t>repræsentation 				i modellen</a:t>
            </a:r>
          </a:p>
          <a:p>
            <a:r>
              <a:rPr lang="da-DK" sz="3200" b="1" dirty="0" err="1">
                <a:solidFill>
                  <a:schemeClr val="accent6">
                    <a:lumMod val="75000"/>
                  </a:schemeClr>
                </a:solidFill>
              </a:rPr>
              <a:t>Coding</a:t>
            </a:r>
            <a:r>
              <a:rPr lang="da-DK" sz="3200" b="1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da-DK" sz="3200" b="1" dirty="0"/>
              <a:t>	</a:t>
            </a:r>
            <a:r>
              <a:rPr lang="da-DK" sz="3200" dirty="0"/>
              <a:t>kode bag modellen</a:t>
            </a:r>
          </a:p>
        </p:txBody>
      </p:sp>
    </p:spTree>
    <p:extLst>
      <p:ext uri="{BB962C8B-B14F-4D97-AF65-F5344CB8AC3E}">
        <p14:creationId xmlns:p14="http://schemas.microsoft.com/office/powerpoint/2010/main" val="15799254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134B4-248F-7E48-BB46-EBB28A45B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600" dirty="0">
                <a:solidFill>
                  <a:srgbClr val="002060"/>
                </a:solidFill>
              </a:rPr>
              <a:t>Hvordan kan vi bruge CMC modellen  som undervisere?</a:t>
            </a:r>
            <a:endParaRPr lang="da-DK" sz="3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E6B205-9DEC-4F47-B135-268DE6D3D64E}"/>
              </a:ext>
            </a:extLst>
          </p:cNvPr>
          <p:cNvSpPr/>
          <p:nvPr/>
        </p:nvSpPr>
        <p:spPr>
          <a:xfrm>
            <a:off x="995264" y="1825624"/>
            <a:ext cx="962297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3600" i="1" dirty="0">
                <a:solidFill>
                  <a:srgbClr val="002060"/>
                </a:solidFill>
              </a:rPr>
              <a:t>Didaktiske principper:</a:t>
            </a:r>
          </a:p>
          <a:p>
            <a:endParaRPr lang="da-DK" sz="3600" dirty="0">
              <a:solidFill>
                <a:srgbClr val="002060"/>
              </a:solidFill>
            </a:endParaRPr>
          </a:p>
          <a:p>
            <a:r>
              <a:rPr lang="da-DK" sz="3600" dirty="0">
                <a:solidFill>
                  <a:srgbClr val="C00000"/>
                </a:solidFill>
              </a:rPr>
              <a:t>”Fri leg”. </a:t>
            </a:r>
            <a:r>
              <a:rPr lang="da-DK" sz="3600" dirty="0"/>
              <a:t>En aktivitet med lav struktur. </a:t>
            </a:r>
          </a:p>
          <a:p>
            <a:r>
              <a:rPr lang="da-DK" sz="3600" dirty="0"/>
              <a:t>	Udforsk, forklar, fortolk, vurdér …</a:t>
            </a:r>
          </a:p>
          <a:p>
            <a:endParaRPr lang="da-DK" sz="3600" dirty="0"/>
          </a:p>
          <a:p>
            <a:r>
              <a:rPr lang="da-DK" sz="3600" dirty="0">
                <a:solidFill>
                  <a:srgbClr val="C00000"/>
                </a:solidFill>
              </a:rPr>
              <a:t>Arbejdsopgaver.</a:t>
            </a:r>
            <a:r>
              <a:rPr lang="da-DK" sz="3600" dirty="0"/>
              <a:t> En aktivitet med høj struktur. </a:t>
            </a:r>
          </a:p>
          <a:p>
            <a:pPr lvl="1"/>
            <a:r>
              <a:rPr lang="da-DK" sz="3600" dirty="0"/>
              <a:t>	</a:t>
            </a:r>
            <a:r>
              <a:rPr lang="da-DK" sz="3600" dirty="0" err="1"/>
              <a:t>Use-modify-create</a:t>
            </a:r>
            <a:endParaRPr lang="da-DK" sz="3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282FF4-CD1E-784C-9A94-73E564E85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7542" y="5805990"/>
            <a:ext cx="1101097" cy="91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994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3C6F8-498B-A940-90B6-4CEE4B945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rgbClr val="002060"/>
                </a:solidFill>
              </a:rPr>
              <a:t>Overordnet indtryk fra coaching-møde 1</a:t>
            </a:r>
            <a:endParaRPr lang="da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BA13D-91EE-4A4A-8D48-1040BD4A19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Alle enige i vigtigheden af CT i gymnasiet</a:t>
            </a:r>
          </a:p>
          <a:p>
            <a:r>
              <a:rPr lang="da-DK" dirty="0"/>
              <a:t>De fleste er kommet i gang med at kode i </a:t>
            </a:r>
            <a:r>
              <a:rPr lang="da-DK" dirty="0" err="1"/>
              <a:t>NetLogo</a:t>
            </a:r>
            <a:endParaRPr lang="da-DK" dirty="0"/>
          </a:p>
          <a:p>
            <a:r>
              <a:rPr lang="da-DK" dirty="0"/>
              <a:t>Mange gode refleksioner vedrørende muligheder og begrænsninger (”S</a:t>
            </a:r>
            <a:r>
              <a:rPr lang="da-DK" i="1" dirty="0"/>
              <a:t>kal </a:t>
            </a:r>
            <a:r>
              <a:rPr lang="da-DK" dirty="0"/>
              <a:t>modellerne have mange agenter?”, ”Havde det ikke været bedre at bruge R?”)</a:t>
            </a:r>
          </a:p>
          <a:p>
            <a:r>
              <a:rPr lang="da-DK" dirty="0"/>
              <a:t>Insisteren på at </a:t>
            </a:r>
            <a:r>
              <a:rPr lang="da-DK" dirty="0" err="1"/>
              <a:t>NetLogo</a:t>
            </a:r>
            <a:r>
              <a:rPr lang="da-DK" dirty="0"/>
              <a:t> og CT skal støtte op om kernefagligheden</a:t>
            </a:r>
          </a:p>
          <a:p>
            <a:r>
              <a:rPr lang="da-DK" dirty="0"/>
              <a:t>Øget bevidsthed om forskellige modellers ligheder på trods af emneforskelle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BB034A-D63D-7247-AC93-DBD88582E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7542" y="5805990"/>
            <a:ext cx="1101097" cy="91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480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3C6F8-498B-A940-90B6-4CEE4B945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rgbClr val="002060"/>
                </a:solidFill>
              </a:rPr>
              <a:t>To forskellige tilgange til modeller</a:t>
            </a:r>
            <a:endParaRPr lang="da-DK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BB034A-D63D-7247-AC93-DBD88582EC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7542" y="5805990"/>
            <a:ext cx="1101097" cy="918901"/>
          </a:xfrm>
          <a:prstGeom prst="rect">
            <a:avLst/>
          </a:prstGeom>
        </p:spPr>
      </p:pic>
      <p:pic>
        <p:nvPicPr>
          <p:cNvPr id="1026" name="Picture 2" descr="Image result for catapult">
            <a:extLst>
              <a:ext uri="{FF2B5EF4-FFF2-40B4-BE49-F238E27FC236}">
                <a16:creationId xmlns:a16="http://schemas.microsoft.com/office/drawing/2014/main" id="{1684E5DC-8212-7241-A74D-92235C440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86790" y="1782695"/>
            <a:ext cx="5420265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108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3C6F8-498B-A940-90B6-4CEE4B945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rgbClr val="002060"/>
                </a:solidFill>
              </a:rPr>
              <a:t>To forskellige tilgange til modeller</a:t>
            </a:r>
            <a:endParaRPr lang="da-DK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BB034A-D63D-7247-AC93-DBD88582EC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7542" y="5805990"/>
            <a:ext cx="1101097" cy="918901"/>
          </a:xfrm>
          <a:prstGeom prst="rect">
            <a:avLst/>
          </a:prstGeom>
        </p:spPr>
      </p:pic>
      <p:pic>
        <p:nvPicPr>
          <p:cNvPr id="1026" name="Picture 2" descr="Image result for catapult">
            <a:extLst>
              <a:ext uri="{FF2B5EF4-FFF2-40B4-BE49-F238E27FC236}">
                <a16:creationId xmlns:a16="http://schemas.microsoft.com/office/drawing/2014/main" id="{1684E5DC-8212-7241-A74D-92235C440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86790" y="1782695"/>
            <a:ext cx="5420265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ture of Duct Tape + Craft Sticks = Siege Weapon">
            <a:extLst>
              <a:ext uri="{FF2B5EF4-FFF2-40B4-BE49-F238E27FC236}">
                <a16:creationId xmlns:a16="http://schemas.microsoft.com/office/drawing/2014/main" id="{2B7760E8-9DBB-474E-B7B4-C4D0FE93C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33132"/>
            <a:ext cx="4280170" cy="428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449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3C6F8-498B-A940-90B6-4CEE4B945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Fibonacci</a:t>
            </a:r>
            <a:r>
              <a:rPr lang="da-DK" dirty="0"/>
              <a:t>-katte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BB034A-D63D-7247-AC93-DBD88582EC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7542" y="5805990"/>
            <a:ext cx="1101097" cy="918901"/>
          </a:xfrm>
          <a:prstGeom prst="rect">
            <a:avLst/>
          </a:prstGeom>
        </p:spPr>
      </p:pic>
      <p:pic>
        <p:nvPicPr>
          <p:cNvPr id="5" name="Billede 1">
            <a:extLst>
              <a:ext uri="{FF2B5EF4-FFF2-40B4-BE49-F238E27FC236}">
                <a16:creationId xmlns:a16="http://schemas.microsoft.com/office/drawing/2014/main" id="{E2B46E78-F9C0-7E41-969A-4F9DC0BB37C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015" y="262759"/>
            <a:ext cx="5108026" cy="6462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895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3C6F8-498B-A940-90B6-4CEE4B945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Fibonacci</a:t>
            </a:r>
            <a:r>
              <a:rPr lang="da-DK" dirty="0"/>
              <a:t>-katte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BB034A-D63D-7247-AC93-DBD88582EC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7542" y="5805990"/>
            <a:ext cx="1101097" cy="918901"/>
          </a:xfrm>
          <a:prstGeom prst="rect">
            <a:avLst/>
          </a:prstGeom>
        </p:spPr>
      </p:pic>
      <p:pic>
        <p:nvPicPr>
          <p:cNvPr id="5" name="Billede 1">
            <a:extLst>
              <a:ext uri="{FF2B5EF4-FFF2-40B4-BE49-F238E27FC236}">
                <a16:creationId xmlns:a16="http://schemas.microsoft.com/office/drawing/2014/main" id="{E2B46E78-F9C0-7E41-969A-4F9DC0BB37C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015" y="262759"/>
            <a:ext cx="5108026" cy="64621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71FFFE-9C65-1C4A-B95E-73396FCC16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5128" y="2046014"/>
            <a:ext cx="4038600" cy="36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287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3C6F8-498B-A940-90B6-4CEE4B945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GasLab</a:t>
            </a:r>
            <a:r>
              <a:rPr lang="da-DK" dirty="0"/>
              <a:t> Gas in a Box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BB034A-D63D-7247-AC93-DBD88582EC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7542" y="5805990"/>
            <a:ext cx="1101097" cy="9189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FF373C-2AA5-BC4B-877E-245FEF0021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8779" y="1355834"/>
            <a:ext cx="8445825" cy="550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900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3C6F8-498B-A940-90B6-4CEE4B945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GasLab</a:t>
            </a:r>
            <a:r>
              <a:rPr lang="da-DK" dirty="0"/>
              <a:t> Gas in a Box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BB034A-D63D-7247-AC93-DBD88582E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7542" y="5805990"/>
            <a:ext cx="1101097" cy="9189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5FD3359-EA08-294E-A9E1-DAB24EC725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449791"/>
            <a:ext cx="7266065" cy="540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377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3C6F8-498B-A940-90B6-4CEE4B945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GasLab</a:t>
            </a:r>
            <a:r>
              <a:rPr lang="da-DK" dirty="0"/>
              <a:t> Gas in a Box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FD3359-EA08-294E-A9E1-DAB24EC72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49791"/>
            <a:ext cx="7266065" cy="54082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5A77A1E-60D9-F240-B324-5A14729B9E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20240"/>
            <a:ext cx="5588000" cy="6045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BBB034A-D63D-7247-AC93-DBD88582EC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7542" y="5805990"/>
            <a:ext cx="1101097" cy="91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1413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439</Words>
  <Application>Microsoft Macintosh PowerPoint</Application>
  <PresentationFormat>Widescreen</PresentationFormat>
  <Paragraphs>62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‘CT-Mnat’ Workshop 1</vt:lpstr>
      <vt:lpstr>Overordnet indtryk fra coaching-møde 1</vt:lpstr>
      <vt:lpstr>To forskellige tilgange til modeller</vt:lpstr>
      <vt:lpstr>To forskellige tilgange til modeller</vt:lpstr>
      <vt:lpstr>Fibonacci-katte</vt:lpstr>
      <vt:lpstr>Fibonacci-katte</vt:lpstr>
      <vt:lpstr>GasLab Gas in a Box</vt:lpstr>
      <vt:lpstr>GasLab Gas in a Box</vt:lpstr>
      <vt:lpstr>GasLab Gas in a Box</vt:lpstr>
      <vt:lpstr>GasLab Gas in a Box</vt:lpstr>
      <vt:lpstr>GasLab Gas in a Box</vt:lpstr>
      <vt:lpstr>Fusion</vt:lpstr>
      <vt:lpstr>Fusion</vt:lpstr>
      <vt:lpstr>‘Computational thinking’ praksis: </vt:lpstr>
      <vt:lpstr>CMC modellen</vt:lpstr>
      <vt:lpstr>Hvordan kan vi bruge CMC modellen  som undervisere?</vt:lpstr>
    </vt:vector>
  </TitlesOfParts>
  <Company/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‘CT-Mnat’ Workshop 1</dc:title>
  <dc:creator>Microsoft Office User</dc:creator>
  <cp:lastModifiedBy>Microsoft Office User</cp:lastModifiedBy>
  <cp:revision>10</cp:revision>
  <dcterms:created xsi:type="dcterms:W3CDTF">2018-09-08T09:13:36Z</dcterms:created>
  <dcterms:modified xsi:type="dcterms:W3CDTF">2018-09-18T19:46:42Z</dcterms:modified>
</cp:coreProperties>
</file>