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7" r:id="rId2"/>
    <p:sldId id="1404" r:id="rId3"/>
    <p:sldId id="1400" r:id="rId4"/>
    <p:sldId id="1365" r:id="rId5"/>
    <p:sldId id="1237" r:id="rId6"/>
    <p:sldId id="1338" r:id="rId7"/>
    <p:sldId id="1391" r:id="rId8"/>
    <p:sldId id="1203" r:id="rId9"/>
    <p:sldId id="1180" r:id="rId10"/>
    <p:sldId id="1402" r:id="rId11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56"/>
    <p:restoredTop sz="94676"/>
  </p:normalViewPr>
  <p:slideViewPr>
    <p:cSldViewPr snapToGrid="0" snapToObjects="1">
      <p:cViewPr varScale="1">
        <p:scale>
          <a:sx n="69" d="100"/>
          <a:sy n="69" d="100"/>
        </p:scale>
        <p:origin x="8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99AA98-794A-D345-BF88-6B2337F73A0F}" type="datetimeFigureOut">
              <a:rPr lang="da-DK" smtClean="0"/>
              <a:t>26/05/2018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D7BB8D-12B9-6648-8156-48FD8BAE629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78274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000" dirty="0">
                <a:latin typeface="Verdana"/>
                <a:cs typeface="Verdana"/>
              </a:rPr>
              <a:t>It er vores tidsalders kontrolpanel til civilisationen.  Og vi har alle et meget enkelt valg: vi kan enten kontrollere eller blive kontrolleret.</a:t>
            </a:r>
            <a:endParaRPr lang="en-US" sz="1000" dirty="0">
              <a:latin typeface="Verdana"/>
              <a:cs typeface="Verdana"/>
            </a:endParaRPr>
          </a:p>
          <a:p>
            <a:endParaRPr lang="en-US" sz="1000" dirty="0">
              <a:latin typeface="Verdana"/>
              <a:cs typeface="Verdana"/>
            </a:endParaRPr>
          </a:p>
          <a:p>
            <a:r>
              <a:rPr lang="da-DK" sz="1000" dirty="0">
                <a:latin typeface="Verdana"/>
                <a:cs typeface="Verdana"/>
              </a:rPr>
              <a:t>Kontrollere eller blive kontrolleret.</a:t>
            </a:r>
            <a:endParaRPr lang="en-US" sz="1000" dirty="0">
              <a:latin typeface="Verdana"/>
              <a:cs typeface="Verdana"/>
            </a:endParaRPr>
          </a:p>
          <a:p>
            <a:endParaRPr lang="en-US" sz="1000" dirty="0">
              <a:latin typeface="Verdana"/>
              <a:cs typeface="Verdana"/>
            </a:endParaRPr>
          </a:p>
          <a:p>
            <a:r>
              <a:rPr lang="da-DK" sz="1000" dirty="0">
                <a:latin typeface="Verdana"/>
                <a:cs typeface="Verdana"/>
              </a:rPr>
              <a:t>Formuleringen er måske lige vel dramatisk og kategorisk, så lad mig prøve at uddybe og forklare.  Eller rettere, lade Douglas Rushkoff uddybe og forklare.</a:t>
            </a:r>
            <a:endParaRPr lang="en-US" sz="1000" dirty="0">
              <a:latin typeface="Verdana"/>
              <a:cs typeface="Verdan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E87577-FCE3-514D-A8B7-3139F05E7831}" type="slidenum">
              <a:rPr lang="da-DK" smtClean="0"/>
              <a:pPr>
                <a:defRPr/>
              </a:pPr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89290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C9985-5ED2-014D-A934-57810E0DA2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F443C-CE7F-8946-AF5B-90E9A3EBF8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25A21E-3FE1-EA44-BE76-F422D8ADD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F770A-9905-4545-835E-2DF92BA44060}" type="datetimeFigureOut">
              <a:rPr lang="da-DK" smtClean="0"/>
              <a:t>26/05/2018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2993F-5BB4-B344-90F7-3F0C9698C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5BEA09-9C16-8B44-BF18-3EB490BE5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FED0-E8EB-3543-9731-BCA36B55AE6B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08498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0C2F2-B691-E14D-B31F-4B7AE0FCB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37D2D6-D6E8-5F45-B6B7-6867DD378F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01DE66-998F-0145-B996-5BF7FAE19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F770A-9905-4545-835E-2DF92BA44060}" type="datetimeFigureOut">
              <a:rPr lang="da-DK" smtClean="0"/>
              <a:t>26/05/2018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B81469-B4C4-9244-A0DD-5C0013616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0C534-CB4B-8A45-84F7-E577AE2D9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FED0-E8EB-3543-9731-BCA36B55AE6B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47304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231DF7-7A48-1044-B663-E74CA7192B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7046D7-F321-C644-8034-6853B33684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3DB377-A7CD-1A4E-A9A1-348ECCCA4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F770A-9905-4545-835E-2DF92BA44060}" type="datetimeFigureOut">
              <a:rPr lang="da-DK" smtClean="0"/>
              <a:t>26/05/2018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A1588D-BD2E-934E-88CB-743F3F97A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3F95C-A7B0-604D-AB2B-44BA109BB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FED0-E8EB-3543-9731-BCA36B55AE6B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74217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CCDDF-47B6-0B46-A7C7-6DE3D9308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B1A20-DEE9-0A4C-AAD0-A29F59A9BE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6AF884-612A-4C4D-82F4-72DCED469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F770A-9905-4545-835E-2DF92BA44060}" type="datetimeFigureOut">
              <a:rPr lang="da-DK" smtClean="0"/>
              <a:t>26/05/2018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92C3E0-49BF-0343-95E4-00FEA9D81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3B3ED-635C-BD42-A0BD-C9F7C59C6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FED0-E8EB-3543-9731-BCA36B55AE6B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02353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0C028-5562-7D4B-8471-E3700346C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18730-3ADA-B649-B61B-46DC6F2E9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421A6-B82E-9141-AD5B-FE140EF69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F770A-9905-4545-835E-2DF92BA44060}" type="datetimeFigureOut">
              <a:rPr lang="da-DK" smtClean="0"/>
              <a:t>26/05/2018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94896-1589-4243-B973-9D0D245ED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36142-01C2-D140-89DE-3D408DD7D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FED0-E8EB-3543-9731-BCA36B55AE6B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97112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BD8BC-CCBA-0F40-84E4-19DE942B0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D8559-C2D7-C949-9D63-85BDED1E8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AD6F78-08A1-6C48-B558-5C5F789C90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BF6160-95C3-EA45-BFBB-C958E84B8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F770A-9905-4545-835E-2DF92BA44060}" type="datetimeFigureOut">
              <a:rPr lang="da-DK" smtClean="0"/>
              <a:t>26/05/2018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86520D-2562-124D-89A0-403714412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559B18-B7BF-F245-BF6A-3D8DF85AE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FED0-E8EB-3543-9731-BCA36B55AE6B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98213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3F227-DF71-D84C-B567-6CF7BD4D9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E69625-67D3-444F-AB5E-E0C9A0383F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75AFFD-1DB5-FB48-8EF5-4BFA9416BB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3A7BB6-C9D1-C741-AD9C-6420409550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1DC22C-A5CD-F844-9E0A-047096E63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680FC3-0A16-F546-A7D5-BA6CAFBF0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F770A-9905-4545-835E-2DF92BA44060}" type="datetimeFigureOut">
              <a:rPr lang="da-DK" smtClean="0"/>
              <a:t>26/05/2018</a:t>
            </a:fld>
            <a:endParaRPr lang="da-D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7E5ECE-AA46-D34D-AE12-3BD52EC85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E26661-D645-714C-BEB7-21DFFF51A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FED0-E8EB-3543-9731-BCA36B55AE6B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26012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AC841-A6A7-1740-A8A2-8F1772AF0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805470-8576-BC4D-9464-7FC51B320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F770A-9905-4545-835E-2DF92BA44060}" type="datetimeFigureOut">
              <a:rPr lang="da-DK" smtClean="0"/>
              <a:t>26/05/2018</a:t>
            </a:fld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68BB4C-CFA5-494E-86F8-DF4608903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7E015C-B1D4-754E-8D20-A384E0A7E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FED0-E8EB-3543-9731-BCA36B55AE6B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0295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F6067E-1C16-9C47-8403-263D6FFA6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F770A-9905-4545-835E-2DF92BA44060}" type="datetimeFigureOut">
              <a:rPr lang="da-DK" smtClean="0"/>
              <a:t>26/05/2018</a:t>
            </a:fld>
            <a:endParaRPr lang="da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B0D882-5DC0-1646-92F8-5D2AE58DE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8DACAA-7472-584C-945A-7D5845383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FED0-E8EB-3543-9731-BCA36B55AE6B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523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23814-71E0-8C4B-BF84-B23CA94D8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C75C3-EC4E-E84B-A039-91C7693A3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27B286-09A2-1241-AC6A-2070F3DCB9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2DF416-C1FB-D74C-849F-DA7C7F200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F770A-9905-4545-835E-2DF92BA44060}" type="datetimeFigureOut">
              <a:rPr lang="da-DK" smtClean="0"/>
              <a:t>26/05/2018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E1DC07-D5BC-5E40-9E8C-5CDC7E06C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38CBD6-34EE-E44B-89AC-BE211A8C2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FED0-E8EB-3543-9731-BCA36B55AE6B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43182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84BFE-EFFB-7740-8CB3-C00125347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C3CE66-86C9-0F40-BBCD-33B27C1D83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23C04E-8AC7-5A49-8771-EB9C4BB03E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90259B-DB86-1D4E-BA8A-18C14FC62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F770A-9905-4545-835E-2DF92BA44060}" type="datetimeFigureOut">
              <a:rPr lang="da-DK" smtClean="0"/>
              <a:t>26/05/2018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182B83-BB3D-2F4A-B93A-9D26DBF59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B0DB25-D760-2D40-A0EE-2B75C06F3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FED0-E8EB-3543-9731-BCA36B55AE6B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35301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B32E54-0EF9-244A-A296-3AE608709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9EC5FC-161C-4446-9891-5B16CB062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E8A73D-F38A-7C4E-A1D7-A749FA4269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F770A-9905-4545-835E-2DF92BA44060}" type="datetimeFigureOut">
              <a:rPr lang="da-DK" smtClean="0"/>
              <a:t>26/05/2018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8214E-EBAF-8743-81C0-3A9502441A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6B3A6E-2EC6-324E-9655-6D1A0F00A8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4FED0-E8EB-3543-9731-BCA36B55AE6B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64450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uvm.dk/aktuelt/nyheder/uvm/indlaeg-og-taler-af-m/2017/170604-den-der-skriver-koden-definerer-fremtiden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www.danskegymnasier.dk/syv-anbefalinger-til-et-digitalt-gymnasium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hansreitzel.dk/P&#230;dagogik/Gymnasiep&#230;dagogik/9788741266947%20http:/hansreitzel.dk/P&#230;dagogik/Gymnasiep&#230;dagogik/9788741266947" TargetMode="External"/><Relationship Id="rId7" Type="http://schemas.openxmlformats.org/officeDocument/2006/relationships/image" Target="../media/image1.png"/><Relationship Id="rId2" Type="http://schemas.openxmlformats.org/officeDocument/2006/relationships/hyperlink" Target="http://hansreitzel.dk/P&#230;dagogik/Gymnasiep&#230;dagogik/9788741266947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776C4-04B3-7746-9889-1A4C2519DE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a-DK" dirty="0" err="1">
                <a:solidFill>
                  <a:srgbClr val="000066"/>
                </a:solidFill>
              </a:rPr>
              <a:t>Computational</a:t>
            </a:r>
            <a:r>
              <a:rPr lang="da-DK" dirty="0">
                <a:solidFill>
                  <a:srgbClr val="000066"/>
                </a:solidFill>
              </a:rPr>
              <a:t> </a:t>
            </a:r>
            <a:r>
              <a:rPr lang="da-DK" dirty="0" err="1">
                <a:solidFill>
                  <a:srgbClr val="000066"/>
                </a:solidFill>
              </a:rPr>
              <a:t>thinking</a:t>
            </a:r>
            <a:r>
              <a:rPr lang="da-DK">
                <a:solidFill>
                  <a:srgbClr val="000066"/>
                </a:solidFill>
              </a:rPr>
              <a:t> (CT)-</a:t>
            </a:r>
            <a:br>
              <a:rPr lang="da-DK" dirty="0">
                <a:solidFill>
                  <a:srgbClr val="000066"/>
                </a:solidFill>
              </a:rPr>
            </a:br>
            <a:r>
              <a:rPr lang="da-DK" sz="4800" dirty="0">
                <a:solidFill>
                  <a:srgbClr val="000066"/>
                </a:solidFill>
              </a:rPr>
              <a:t>i Danmark og i gymnasiet</a:t>
            </a:r>
            <a:endParaRPr lang="da-DK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7EEB57-0AA6-694B-BDCF-D61329866D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>
                <a:solidFill>
                  <a:srgbClr val="002060"/>
                </a:solidFill>
              </a:rPr>
              <a:t>'CT-</a:t>
            </a:r>
            <a:r>
              <a:rPr lang="da-DK" dirty="0" err="1">
                <a:solidFill>
                  <a:srgbClr val="002060"/>
                </a:solidFill>
              </a:rPr>
              <a:t>MNat</a:t>
            </a:r>
            <a:r>
              <a:rPr lang="da-DK" dirty="0">
                <a:solidFill>
                  <a:srgbClr val="002060"/>
                </a:solidFill>
              </a:rPr>
              <a:t>’, DASG workshop maj 2018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F78D7B-E41D-A74F-9469-239ECDAEB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7542" y="5805990"/>
            <a:ext cx="1101097" cy="9189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D34929-6CF1-2D48-ABCD-C0F90B3FC844}"/>
              </a:ext>
            </a:extLst>
          </p:cNvPr>
          <p:cNvSpPr txBox="1"/>
          <p:nvPr/>
        </p:nvSpPr>
        <p:spPr>
          <a:xfrm>
            <a:off x="7912216" y="5849941"/>
            <a:ext cx="30653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a-DK" sz="1200" dirty="0">
                <a:solidFill>
                  <a:srgbClr val="00B0F0"/>
                </a:solidFill>
              </a:rPr>
              <a:t>Line Have Musaeus, </a:t>
            </a:r>
            <a:r>
              <a:rPr lang="da-DK" sz="1200" dirty="0" err="1">
                <a:solidFill>
                  <a:srgbClr val="00B0F0"/>
                </a:solidFill>
              </a:rPr>
              <a:t>MSc</a:t>
            </a:r>
            <a:r>
              <a:rPr lang="da-DK" sz="1200" dirty="0">
                <a:solidFill>
                  <a:srgbClr val="00B0F0"/>
                </a:solidFill>
              </a:rPr>
              <a:t>.</a:t>
            </a:r>
          </a:p>
          <a:p>
            <a:pPr algn="r"/>
            <a:r>
              <a:rPr lang="da-DK" sz="1200" dirty="0">
                <a:solidFill>
                  <a:srgbClr val="00B0F0"/>
                </a:solidFill>
              </a:rPr>
              <a:t>Center for </a:t>
            </a:r>
            <a:r>
              <a:rPr lang="da-DK" sz="1200" dirty="0" err="1">
                <a:solidFill>
                  <a:srgbClr val="00B0F0"/>
                </a:solidFill>
              </a:rPr>
              <a:t>Computational</a:t>
            </a:r>
            <a:r>
              <a:rPr lang="da-DK" sz="1200" dirty="0">
                <a:solidFill>
                  <a:srgbClr val="00B0F0"/>
                </a:solidFill>
              </a:rPr>
              <a:t> </a:t>
            </a:r>
            <a:r>
              <a:rPr lang="da-DK" sz="1200" dirty="0" err="1">
                <a:solidFill>
                  <a:srgbClr val="00B0F0"/>
                </a:solidFill>
              </a:rPr>
              <a:t>Thinking</a:t>
            </a:r>
            <a:r>
              <a:rPr lang="da-DK" sz="1200" dirty="0">
                <a:solidFill>
                  <a:srgbClr val="00B0F0"/>
                </a:solidFill>
              </a:rPr>
              <a:t> and Design</a:t>
            </a:r>
          </a:p>
          <a:p>
            <a:pPr algn="r"/>
            <a:r>
              <a:rPr lang="da-DK" sz="1200" dirty="0">
                <a:solidFill>
                  <a:srgbClr val="00B0F0"/>
                </a:solidFill>
              </a:rPr>
              <a:t>Datalogisk Institut, Aarhus Universitet</a:t>
            </a:r>
          </a:p>
          <a:p>
            <a:pPr algn="r"/>
            <a:r>
              <a:rPr lang="da-DK" sz="1200" dirty="0" err="1">
                <a:solidFill>
                  <a:srgbClr val="00B0F0"/>
                </a:solidFill>
              </a:rPr>
              <a:t>www.cctd.au.dk</a:t>
            </a:r>
            <a:r>
              <a:rPr lang="da-DK" sz="1200" dirty="0">
                <a:solidFill>
                  <a:srgbClr val="00B0F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9346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BBF3CB8-16C1-434C-AE68-25602BD454E4}"/>
              </a:ext>
            </a:extLst>
          </p:cNvPr>
          <p:cNvSpPr/>
          <p:nvPr/>
        </p:nvSpPr>
        <p:spPr>
          <a:xfrm>
            <a:off x="194864" y="1182992"/>
            <a:ext cx="47496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rgbClr val="002060"/>
                </a:solidFill>
              </a:rPr>
              <a:t>CT som omdrejningspunkt for FIP-møder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A9E982-7A83-134C-AD63-9401F3660644}"/>
              </a:ext>
            </a:extLst>
          </p:cNvPr>
          <p:cNvSpPr/>
          <p:nvPr/>
        </p:nvSpPr>
        <p:spPr>
          <a:xfrm>
            <a:off x="253719" y="2897327"/>
            <a:ext cx="40940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rgbClr val="002060"/>
                </a:solidFill>
              </a:rPr>
              <a:t>Fortsættelse af 'CT i gymnasiefag’: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A728EF-077F-F640-988C-36FDEE5B9595}"/>
              </a:ext>
            </a:extLst>
          </p:cNvPr>
          <p:cNvSpPr/>
          <p:nvPr/>
        </p:nvSpPr>
        <p:spPr>
          <a:xfrm>
            <a:off x="4062167" y="4478122"/>
            <a:ext cx="664335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a-DK" sz="2000" dirty="0" err="1">
                <a:solidFill>
                  <a:srgbClr val="2C2C2C"/>
                </a:solidFill>
                <a:latin typeface="Helvetica Neue" panose="02000503000000020004" pitchFamily="2" charset="0"/>
              </a:rPr>
              <a:t>Computational</a:t>
            </a:r>
            <a:r>
              <a:rPr lang="da-DK" sz="2000" dirty="0">
                <a:solidFill>
                  <a:srgbClr val="2C2C2C"/>
                </a:solidFill>
                <a:latin typeface="Helvetica Neue" panose="02000503000000020004" pitchFamily="2" charset="0"/>
              </a:rPr>
              <a:t> </a:t>
            </a:r>
            <a:r>
              <a:rPr lang="da-DK" sz="2000" dirty="0" err="1">
                <a:solidFill>
                  <a:srgbClr val="2C2C2C"/>
                </a:solidFill>
                <a:latin typeface="Helvetica Neue" panose="02000503000000020004" pitchFamily="2" charset="0"/>
              </a:rPr>
              <a:t>Thinking</a:t>
            </a:r>
            <a:endParaRPr lang="da-DK" sz="2000" dirty="0">
              <a:solidFill>
                <a:srgbClr val="2C2C2C"/>
              </a:solidFill>
              <a:latin typeface="Helvetica Neue" panose="02000503000000020004" pitchFamily="2" charset="0"/>
            </a:endParaRPr>
          </a:p>
          <a:p>
            <a:pPr algn="r"/>
            <a:r>
              <a:rPr lang="da-DK" sz="2000" b="1" dirty="0">
                <a:solidFill>
                  <a:srgbClr val="2C2C2C"/>
                </a:solidFill>
                <a:latin typeface="Corbel" panose="020B0503020204020204" pitchFamily="34" charset="0"/>
              </a:rPr>
              <a:t>Indhold</a:t>
            </a:r>
            <a:br>
              <a:rPr lang="da-DK" sz="2000" dirty="0">
                <a:solidFill>
                  <a:srgbClr val="2C2C2C"/>
                </a:solidFill>
                <a:latin typeface="Corbel" panose="020B0503020204020204" pitchFamily="34" charset="0"/>
              </a:rPr>
            </a:br>
            <a:r>
              <a:rPr lang="da-DK" sz="2000" dirty="0">
                <a:solidFill>
                  <a:srgbClr val="2C2C2C"/>
                </a:solidFill>
                <a:latin typeface="Corbel" panose="020B0503020204020204" pitchFamily="34" charset="0"/>
              </a:rPr>
              <a:t>IT-fagene i gymnasiet udvikles hele tiden. Et af de nye perspektiver er inddragelsen af ”</a:t>
            </a:r>
            <a:r>
              <a:rPr lang="da-DK" sz="2000" dirty="0" err="1">
                <a:solidFill>
                  <a:srgbClr val="2C2C2C"/>
                </a:solidFill>
                <a:latin typeface="Corbel" panose="020B0503020204020204" pitchFamily="34" charset="0"/>
              </a:rPr>
              <a:t>Computational</a:t>
            </a:r>
            <a:r>
              <a:rPr lang="da-DK" sz="2000" dirty="0">
                <a:solidFill>
                  <a:srgbClr val="2C2C2C"/>
                </a:solidFill>
                <a:latin typeface="Corbel" panose="020B0503020204020204" pitchFamily="34" charset="0"/>
              </a:rPr>
              <a:t> </a:t>
            </a:r>
            <a:r>
              <a:rPr lang="da-DK" sz="2000" dirty="0" err="1">
                <a:solidFill>
                  <a:srgbClr val="2C2C2C"/>
                </a:solidFill>
                <a:latin typeface="Corbel" panose="020B0503020204020204" pitchFamily="34" charset="0"/>
              </a:rPr>
              <a:t>Thinking</a:t>
            </a:r>
            <a:r>
              <a:rPr lang="da-DK" sz="2000" dirty="0">
                <a:solidFill>
                  <a:srgbClr val="2C2C2C"/>
                </a:solidFill>
                <a:latin typeface="Corbel" panose="020B0503020204020204" pitchFamily="34" charset="0"/>
              </a:rPr>
              <a:t>”, der ikke blot drejer sig om at lære at programmere, men også om at forstå kompleks problemløsning og modellering. </a:t>
            </a:r>
          </a:p>
          <a:p>
            <a:pPr algn="r"/>
            <a:r>
              <a:rPr lang="da-DK" sz="2000" dirty="0">
                <a:solidFill>
                  <a:srgbClr val="2C2C2C"/>
                </a:solidFill>
                <a:latin typeface="Corbel" panose="020B0503020204020204" pitchFamily="34" charset="0"/>
              </a:rPr>
              <a:t>I jan 2019.</a:t>
            </a:r>
            <a:endParaRPr lang="da-DK" sz="2000" b="0" i="0" dirty="0">
              <a:solidFill>
                <a:srgbClr val="2C2C2C"/>
              </a:solidFill>
              <a:effectLst/>
              <a:latin typeface="Corbel" panose="020B05030202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22DBCB-5BFB-7548-A7EC-8C8557EF6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5542" y="3703422"/>
            <a:ext cx="5842000" cy="774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826DB7-07FA-7B42-B9EC-0F1798D9A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609" y="5248870"/>
            <a:ext cx="893536" cy="9146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294CDC-E0A6-3F47-8411-3F0C96718F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445" y="5299075"/>
            <a:ext cx="1531716" cy="8300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CE20D7-FBE8-4C46-B7B8-8E9E1DBA82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614" y="5299075"/>
            <a:ext cx="1172648" cy="11439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D353C34-A2BD-8E43-B3A7-F3BCFB5125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445" y="3365167"/>
            <a:ext cx="2734129" cy="14002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8CC6A43-5759-864E-9E33-4A91B886E9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445" y="1736797"/>
            <a:ext cx="2303236" cy="10859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D8AF968-38F1-BF4E-9D1E-BF98C08E68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77542" y="5805990"/>
            <a:ext cx="1101097" cy="9189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DF9C8A-B65F-564F-90E7-681A9F679804}"/>
              </a:ext>
            </a:extLst>
          </p:cNvPr>
          <p:cNvSpPr txBox="1"/>
          <p:nvPr/>
        </p:nvSpPr>
        <p:spPr>
          <a:xfrm>
            <a:off x="266445" y="4898965"/>
            <a:ext cx="3863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rgbClr val="002060"/>
                </a:solidFill>
              </a:rPr>
              <a:t>På dagsordenen i flere regioner: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BC3721-FB08-914A-B4F4-8DF39E20C638}"/>
              </a:ext>
            </a:extLst>
          </p:cNvPr>
          <p:cNvSpPr txBox="1"/>
          <p:nvPr/>
        </p:nvSpPr>
        <p:spPr>
          <a:xfrm>
            <a:off x="448326" y="135269"/>
            <a:ext cx="110797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800" dirty="0">
                <a:solidFill>
                  <a:srgbClr val="002060"/>
                </a:solidFill>
              </a:rPr>
              <a:t>Nogle kommende CT-aktiviteter i gymnasiet</a:t>
            </a:r>
          </a:p>
        </p:txBody>
      </p:sp>
    </p:spTree>
    <p:extLst>
      <p:ext uri="{BB962C8B-B14F-4D97-AF65-F5344CB8AC3E}">
        <p14:creationId xmlns:p14="http://schemas.microsoft.com/office/powerpoint/2010/main" val="2227482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EE330-9EDA-8B4E-934A-89C8124A6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a-DK" dirty="0">
                <a:solidFill>
                  <a:srgbClr val="002060"/>
                </a:solidFill>
              </a:rPr>
              <a:t>Michael Caspersen</a:t>
            </a:r>
            <a:br>
              <a:rPr lang="da-DK" dirty="0">
                <a:solidFill>
                  <a:srgbClr val="002060"/>
                </a:solidFill>
              </a:rPr>
            </a:br>
            <a:r>
              <a:rPr lang="da-DK" sz="2800" dirty="0" err="1">
                <a:solidFill>
                  <a:srgbClr val="002060"/>
                </a:solidFill>
              </a:rPr>
              <a:t>Adj</a:t>
            </a:r>
            <a:r>
              <a:rPr lang="da-DK" sz="2800" dirty="0">
                <a:solidFill>
                  <a:srgbClr val="002060"/>
                </a:solidFill>
              </a:rPr>
              <a:t>. Prof. CS, AU, Dir. IT-Vest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38EE4-AB6F-4644-B51C-F22B82CBFD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>
                <a:solidFill>
                  <a:srgbClr val="002060"/>
                </a:solidFill>
              </a:rPr>
              <a:t>Jeg er ikke Michael …</a:t>
            </a:r>
          </a:p>
          <a:p>
            <a:r>
              <a:rPr lang="da-DK" dirty="0">
                <a:solidFill>
                  <a:srgbClr val="002060"/>
                </a:solidFill>
              </a:rPr>
              <a:t>Forskningsassistent på CCTD, AU.</a:t>
            </a:r>
          </a:p>
          <a:p>
            <a:r>
              <a:rPr lang="da-DK" dirty="0">
                <a:solidFill>
                  <a:srgbClr val="002060"/>
                </a:solidFill>
              </a:rPr>
              <a:t>Gymnasielærer i Bioteknologi, biologi, kemi på SG 10+ år.</a:t>
            </a:r>
          </a:p>
          <a:p>
            <a:r>
              <a:rPr lang="da-DK" dirty="0">
                <a:solidFill>
                  <a:srgbClr val="002060"/>
                </a:solidFill>
              </a:rPr>
              <a:t>Arbejdet med CT på over 10 gymnasier i DK samt på VT, LMU og AU.</a:t>
            </a:r>
          </a:p>
          <a:p>
            <a:endParaRPr lang="da-DK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E53A84-AFBC-DF4B-AB05-FC7DF9D38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30188"/>
            <a:ext cx="903513" cy="13078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ECC726-167C-7C4F-B4B9-15AFD3404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7542" y="5805990"/>
            <a:ext cx="1101097" cy="91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35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A24BB-6F89-9B4F-B323-93D7BE911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015"/>
            <a:ext cx="5830773" cy="908335"/>
          </a:xfrm>
        </p:spPr>
        <p:txBody>
          <a:bodyPr>
            <a:normAutofit/>
          </a:bodyPr>
          <a:lstStyle/>
          <a:p>
            <a:pPr algn="ctr"/>
            <a:r>
              <a:rPr lang="da-DK" sz="4800" dirty="0">
                <a:solidFill>
                  <a:srgbClr val="002060"/>
                </a:solidFill>
                <a:latin typeface="+mn-lt"/>
              </a:rPr>
              <a:t>CT, hvad og hvordan?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B76E2A-9732-9140-AD7D-899280F168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484" y="953350"/>
            <a:ext cx="5266967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004258-EDAD-9F4C-8442-88850808FF43}"/>
              </a:ext>
            </a:extLst>
          </p:cNvPr>
          <p:cNvSpPr txBox="1"/>
          <p:nvPr/>
        </p:nvSpPr>
        <p:spPr>
          <a:xfrm>
            <a:off x="249484" y="5304688"/>
            <a:ext cx="2149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rgbClr val="002060"/>
                </a:solidFill>
              </a:rPr>
              <a:t>(</a:t>
            </a:r>
            <a:r>
              <a:rPr lang="da-DK" dirty="0" err="1">
                <a:solidFill>
                  <a:srgbClr val="002060"/>
                </a:solidFill>
              </a:rPr>
              <a:t>bbc.com</a:t>
            </a:r>
            <a:r>
              <a:rPr lang="da-DK" dirty="0">
                <a:solidFill>
                  <a:srgbClr val="002060"/>
                </a:solidFill>
              </a:rPr>
              <a:t>/</a:t>
            </a:r>
            <a:r>
              <a:rPr lang="da-DK" dirty="0" err="1">
                <a:solidFill>
                  <a:srgbClr val="002060"/>
                </a:solidFill>
              </a:rPr>
              <a:t>education</a:t>
            </a:r>
            <a:r>
              <a:rPr lang="da-DK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7672D1-2FC4-ED44-B59E-F852F69DB036}"/>
              </a:ext>
            </a:extLst>
          </p:cNvPr>
          <p:cNvSpPr txBox="1"/>
          <p:nvPr/>
        </p:nvSpPr>
        <p:spPr>
          <a:xfrm>
            <a:off x="5337114" y="5999199"/>
            <a:ext cx="1833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rgbClr val="002060"/>
                </a:solidFill>
              </a:rPr>
              <a:t>(</a:t>
            </a:r>
            <a:r>
              <a:rPr lang="da-DK" dirty="0" err="1">
                <a:solidFill>
                  <a:srgbClr val="002060"/>
                </a:solidFill>
              </a:rPr>
              <a:t>edu.google.com</a:t>
            </a:r>
            <a:r>
              <a:rPr lang="da-DK" dirty="0">
                <a:solidFill>
                  <a:srgbClr val="002060"/>
                </a:solidFill>
              </a:rPr>
              <a:t>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D45AF7-2258-244F-B00B-AF886BBB8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4141" y="2520878"/>
            <a:ext cx="5503401" cy="35119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D3CBEB-9A0C-954C-AF62-78ED7D2F8C9D}"/>
              </a:ext>
            </a:extLst>
          </p:cNvPr>
          <p:cNvSpPr/>
          <p:nvPr/>
        </p:nvSpPr>
        <p:spPr>
          <a:xfrm>
            <a:off x="6198945" y="0"/>
            <a:ext cx="590290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 err="1">
                <a:solidFill>
                  <a:srgbClr val="002060"/>
                </a:solidFill>
                <a:latin typeface="Noto Sans"/>
              </a:rPr>
              <a:t>Describe</a:t>
            </a:r>
            <a:r>
              <a:rPr lang="da-DK" sz="2000" dirty="0">
                <a:solidFill>
                  <a:srgbClr val="002060"/>
                </a:solidFill>
                <a:latin typeface="Noto Sans"/>
              </a:rPr>
              <a:t> a problem.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rgbClr val="002060"/>
                </a:solidFill>
                <a:latin typeface="Noto Sans"/>
              </a:rPr>
              <a:t>Break the problem </a:t>
            </a:r>
            <a:r>
              <a:rPr lang="da-DK" sz="2000" dirty="0" err="1">
                <a:solidFill>
                  <a:srgbClr val="002060"/>
                </a:solidFill>
                <a:latin typeface="Noto Sans"/>
              </a:rPr>
              <a:t>down</a:t>
            </a:r>
            <a:r>
              <a:rPr lang="da-DK" sz="2000" dirty="0">
                <a:solidFill>
                  <a:srgbClr val="002060"/>
                </a:solidFill>
                <a:latin typeface="Noto Sans"/>
              </a:rPr>
              <a:t> </a:t>
            </a:r>
            <a:r>
              <a:rPr lang="da-DK" sz="2000" dirty="0" err="1">
                <a:solidFill>
                  <a:srgbClr val="002060"/>
                </a:solidFill>
                <a:latin typeface="Noto Sans"/>
              </a:rPr>
              <a:t>into</a:t>
            </a:r>
            <a:r>
              <a:rPr lang="da-DK" sz="2000" dirty="0">
                <a:solidFill>
                  <a:srgbClr val="002060"/>
                </a:solidFill>
                <a:latin typeface="Noto Sans"/>
              </a:rPr>
              <a:t> small, </a:t>
            </a:r>
            <a:r>
              <a:rPr lang="da-DK" sz="2000" dirty="0" err="1">
                <a:solidFill>
                  <a:srgbClr val="002060"/>
                </a:solidFill>
                <a:latin typeface="Noto Sans"/>
              </a:rPr>
              <a:t>logical</a:t>
            </a:r>
            <a:r>
              <a:rPr lang="da-DK" sz="2000" dirty="0">
                <a:solidFill>
                  <a:srgbClr val="002060"/>
                </a:solidFill>
                <a:latin typeface="Noto Sans"/>
              </a:rPr>
              <a:t> steps.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 err="1">
                <a:solidFill>
                  <a:srgbClr val="002060"/>
                </a:solidFill>
                <a:latin typeface="Noto Sans"/>
              </a:rPr>
              <a:t>Identify</a:t>
            </a:r>
            <a:r>
              <a:rPr lang="da-DK" sz="2000" dirty="0">
                <a:solidFill>
                  <a:srgbClr val="002060"/>
                </a:solidFill>
                <a:latin typeface="Noto Sans"/>
              </a:rPr>
              <a:t> the </a:t>
            </a:r>
            <a:r>
              <a:rPr lang="da-DK" sz="2000" dirty="0" err="1">
                <a:solidFill>
                  <a:srgbClr val="002060"/>
                </a:solidFill>
                <a:latin typeface="Noto Sans"/>
              </a:rPr>
              <a:t>important</a:t>
            </a:r>
            <a:r>
              <a:rPr lang="da-DK" sz="2000" dirty="0">
                <a:solidFill>
                  <a:srgbClr val="002060"/>
                </a:solidFill>
                <a:latin typeface="Noto Sans"/>
              </a:rPr>
              <a:t> </a:t>
            </a:r>
            <a:r>
              <a:rPr lang="da-DK" sz="2000" dirty="0" err="1">
                <a:solidFill>
                  <a:srgbClr val="002060"/>
                </a:solidFill>
                <a:latin typeface="Noto Sans"/>
              </a:rPr>
              <a:t>details</a:t>
            </a:r>
            <a:r>
              <a:rPr lang="da-DK" sz="2000" dirty="0">
                <a:solidFill>
                  <a:srgbClr val="002060"/>
                </a:solidFill>
                <a:latin typeface="Noto Sans"/>
              </a:rPr>
              <a:t> </a:t>
            </a:r>
            <a:r>
              <a:rPr lang="da-DK" sz="2000" dirty="0" err="1">
                <a:solidFill>
                  <a:srgbClr val="002060"/>
                </a:solidFill>
                <a:latin typeface="Noto Sans"/>
              </a:rPr>
              <a:t>needed</a:t>
            </a:r>
            <a:r>
              <a:rPr lang="da-DK" sz="2000" dirty="0">
                <a:solidFill>
                  <a:srgbClr val="002060"/>
                </a:solidFill>
                <a:latin typeface="Noto Sans"/>
              </a:rPr>
              <a:t> to </a:t>
            </a:r>
            <a:r>
              <a:rPr lang="da-DK" sz="2000" dirty="0" err="1">
                <a:solidFill>
                  <a:srgbClr val="002060"/>
                </a:solidFill>
                <a:latin typeface="Noto Sans"/>
              </a:rPr>
              <a:t>solve</a:t>
            </a:r>
            <a:r>
              <a:rPr lang="da-DK" sz="2000" dirty="0">
                <a:solidFill>
                  <a:srgbClr val="002060"/>
                </a:solidFill>
                <a:latin typeface="Noto Sans"/>
              </a:rPr>
              <a:t> </a:t>
            </a:r>
            <a:r>
              <a:rPr lang="da-DK" sz="2000" dirty="0" err="1">
                <a:solidFill>
                  <a:srgbClr val="002060"/>
                </a:solidFill>
                <a:latin typeface="Noto Sans"/>
              </a:rPr>
              <a:t>this</a:t>
            </a:r>
            <a:r>
              <a:rPr lang="da-DK" sz="2000" dirty="0">
                <a:solidFill>
                  <a:srgbClr val="002060"/>
                </a:solidFill>
                <a:latin typeface="Noto Sans"/>
              </a:rPr>
              <a:t> problem.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 err="1">
                <a:solidFill>
                  <a:srgbClr val="002060"/>
                </a:solidFill>
                <a:latin typeface="Noto Sans"/>
              </a:rPr>
              <a:t>Use</a:t>
            </a:r>
            <a:r>
              <a:rPr lang="da-DK" sz="2000" dirty="0">
                <a:solidFill>
                  <a:srgbClr val="002060"/>
                </a:solidFill>
                <a:latin typeface="Noto Sans"/>
              </a:rPr>
              <a:t> </a:t>
            </a:r>
            <a:r>
              <a:rPr lang="da-DK" sz="2000" dirty="0" err="1">
                <a:solidFill>
                  <a:srgbClr val="002060"/>
                </a:solidFill>
                <a:latin typeface="Noto Sans"/>
              </a:rPr>
              <a:t>these</a:t>
            </a:r>
            <a:r>
              <a:rPr lang="da-DK" sz="2000" dirty="0">
                <a:solidFill>
                  <a:srgbClr val="002060"/>
                </a:solidFill>
                <a:latin typeface="Noto Sans"/>
              </a:rPr>
              <a:t> steps to </a:t>
            </a:r>
            <a:r>
              <a:rPr lang="da-DK" sz="2000" dirty="0" err="1">
                <a:solidFill>
                  <a:srgbClr val="002060"/>
                </a:solidFill>
                <a:latin typeface="Noto Sans"/>
              </a:rPr>
              <a:t>create</a:t>
            </a:r>
            <a:r>
              <a:rPr lang="da-DK" sz="2000" dirty="0">
                <a:solidFill>
                  <a:srgbClr val="002060"/>
                </a:solidFill>
                <a:latin typeface="Noto Sans"/>
              </a:rPr>
              <a:t> a </a:t>
            </a:r>
            <a:r>
              <a:rPr lang="da-DK" sz="2000" dirty="0" err="1">
                <a:solidFill>
                  <a:srgbClr val="002060"/>
                </a:solidFill>
                <a:latin typeface="Noto Sans"/>
              </a:rPr>
              <a:t>process</a:t>
            </a:r>
            <a:r>
              <a:rPr lang="da-DK" sz="2000" dirty="0">
                <a:solidFill>
                  <a:srgbClr val="002060"/>
                </a:solidFill>
                <a:latin typeface="Noto Sans"/>
              </a:rPr>
              <a:t> (</a:t>
            </a:r>
            <a:r>
              <a:rPr lang="da-DK" sz="2000" dirty="0" err="1">
                <a:solidFill>
                  <a:srgbClr val="002060"/>
                </a:solidFill>
                <a:latin typeface="Noto Sans"/>
              </a:rPr>
              <a:t>algorithm</a:t>
            </a:r>
            <a:r>
              <a:rPr lang="da-DK" sz="2000" dirty="0">
                <a:solidFill>
                  <a:srgbClr val="002060"/>
                </a:solidFill>
                <a:latin typeface="Noto Sans"/>
              </a:rPr>
              <a:t>) </a:t>
            </a:r>
            <a:r>
              <a:rPr lang="da-DK" sz="2000" dirty="0" err="1">
                <a:solidFill>
                  <a:srgbClr val="002060"/>
                </a:solidFill>
                <a:latin typeface="Noto Sans"/>
              </a:rPr>
              <a:t>that</a:t>
            </a:r>
            <a:r>
              <a:rPr lang="da-DK" sz="2000" dirty="0">
                <a:solidFill>
                  <a:srgbClr val="002060"/>
                </a:solidFill>
                <a:latin typeface="Noto Sans"/>
              </a:rPr>
              <a:t> </a:t>
            </a:r>
            <a:r>
              <a:rPr lang="da-DK" sz="2000" dirty="0" err="1">
                <a:solidFill>
                  <a:srgbClr val="002060"/>
                </a:solidFill>
                <a:latin typeface="Noto Sans"/>
              </a:rPr>
              <a:t>solves</a:t>
            </a:r>
            <a:r>
              <a:rPr lang="da-DK" sz="2000" dirty="0">
                <a:solidFill>
                  <a:srgbClr val="002060"/>
                </a:solidFill>
                <a:latin typeface="Noto Sans"/>
              </a:rPr>
              <a:t> the problem.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 err="1">
                <a:solidFill>
                  <a:srgbClr val="002060"/>
                </a:solidFill>
                <a:latin typeface="Noto Sans"/>
              </a:rPr>
              <a:t>Evaluate</a:t>
            </a:r>
            <a:r>
              <a:rPr lang="da-DK" sz="2000" dirty="0">
                <a:solidFill>
                  <a:srgbClr val="002060"/>
                </a:solidFill>
                <a:latin typeface="Noto Sans"/>
              </a:rPr>
              <a:t> </a:t>
            </a:r>
            <a:r>
              <a:rPr lang="da-DK" sz="2000" dirty="0" err="1">
                <a:solidFill>
                  <a:srgbClr val="002060"/>
                </a:solidFill>
                <a:latin typeface="Noto Sans"/>
              </a:rPr>
              <a:t>this</a:t>
            </a:r>
            <a:r>
              <a:rPr lang="da-DK" sz="2000" dirty="0">
                <a:solidFill>
                  <a:srgbClr val="002060"/>
                </a:solidFill>
                <a:latin typeface="Noto Sans"/>
              </a:rPr>
              <a:t> </a:t>
            </a:r>
            <a:r>
              <a:rPr lang="da-DK" sz="2000" dirty="0" err="1">
                <a:solidFill>
                  <a:srgbClr val="002060"/>
                </a:solidFill>
                <a:latin typeface="Noto Sans"/>
              </a:rPr>
              <a:t>process</a:t>
            </a:r>
            <a:r>
              <a:rPr lang="da-DK" sz="2000" dirty="0">
                <a:solidFill>
                  <a:srgbClr val="002060"/>
                </a:solidFill>
                <a:latin typeface="Noto Sans"/>
              </a:rPr>
              <a:t>. </a:t>
            </a:r>
          </a:p>
          <a:p>
            <a:pPr algn="r"/>
            <a:r>
              <a:rPr lang="da-DK" sz="2000" dirty="0">
                <a:solidFill>
                  <a:srgbClr val="002060"/>
                </a:solidFill>
                <a:latin typeface="Noto Sans"/>
              </a:rPr>
              <a:t>				</a:t>
            </a:r>
            <a:r>
              <a:rPr lang="da-DK" dirty="0">
                <a:solidFill>
                  <a:srgbClr val="002060"/>
                </a:solidFill>
              </a:rPr>
              <a:t>(</a:t>
            </a:r>
            <a:r>
              <a:rPr lang="da-DK" dirty="0" err="1">
                <a:solidFill>
                  <a:srgbClr val="002060"/>
                </a:solidFill>
              </a:rPr>
              <a:t>csunplugged.org</a:t>
            </a:r>
            <a:r>
              <a:rPr lang="da-DK" dirty="0">
                <a:solidFill>
                  <a:srgbClr val="002060"/>
                </a:solidFill>
              </a:rPr>
              <a:t>)</a:t>
            </a:r>
            <a:endParaRPr lang="da-DK" b="0" i="0" dirty="0">
              <a:solidFill>
                <a:srgbClr val="002060"/>
              </a:solidFill>
              <a:effectLst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057BC0-BD9A-2449-827F-0C7F3125C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7542" y="5805990"/>
            <a:ext cx="1101097" cy="91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205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B9EBB949-9CD7-4A4F-84B2-41D6E6D4624A}"/>
              </a:ext>
            </a:extLst>
          </p:cNvPr>
          <p:cNvSpPr txBox="1"/>
          <p:nvPr/>
        </p:nvSpPr>
        <p:spPr>
          <a:xfrm>
            <a:off x="683854" y="2654491"/>
            <a:ext cx="57832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i="1" dirty="0">
                <a:solidFill>
                  <a:srgbClr val="002060"/>
                </a:solidFill>
              </a:rPr>
              <a:t>Those who don’t </a:t>
            </a:r>
          </a:p>
          <a:p>
            <a:r>
              <a:rPr lang="en-GB" sz="3200" b="1" i="1" dirty="0">
                <a:solidFill>
                  <a:srgbClr val="002060"/>
                </a:solidFill>
              </a:rPr>
              <a:t>understand algorithms</a:t>
            </a:r>
            <a:r>
              <a:rPr lang="en-GB" sz="3200" i="1" dirty="0">
                <a:solidFill>
                  <a:srgbClr val="002060"/>
                </a:solidFill>
              </a:rPr>
              <a:t>,</a:t>
            </a:r>
          </a:p>
          <a:p>
            <a:r>
              <a:rPr lang="en-GB" sz="3200" i="1" dirty="0">
                <a:solidFill>
                  <a:srgbClr val="002060"/>
                </a:solidFill>
              </a:rPr>
              <a:t>can't understand how </a:t>
            </a:r>
          </a:p>
          <a:p>
            <a:r>
              <a:rPr lang="en-GB" sz="3200" b="1" i="1" dirty="0">
                <a:solidFill>
                  <a:srgbClr val="002060"/>
                </a:solidFill>
              </a:rPr>
              <a:t>decisions are made</a:t>
            </a:r>
            <a:r>
              <a:rPr lang="en-GB" sz="3200" i="1" dirty="0">
                <a:solidFill>
                  <a:srgbClr val="002060"/>
                </a:solidFill>
              </a:rPr>
              <a:t>.</a:t>
            </a:r>
            <a:endParaRPr lang="da-DK" sz="3200" dirty="0">
              <a:solidFill>
                <a:srgbClr val="00206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F17FCB-D2C9-6943-A07D-86E3ECA4243D}"/>
              </a:ext>
            </a:extLst>
          </p:cNvPr>
          <p:cNvSpPr txBox="1"/>
          <p:nvPr/>
        </p:nvSpPr>
        <p:spPr>
          <a:xfrm>
            <a:off x="6233316" y="5727555"/>
            <a:ext cx="39681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</a:rPr>
              <a:t>C.P. Snow (1905-1980)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45A499-0B06-BC43-B1AA-709719D0B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6061" y="518332"/>
            <a:ext cx="3404592" cy="48489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ED22DFA-B557-4C4D-B0C0-9B505327DE65}"/>
              </a:ext>
            </a:extLst>
          </p:cNvPr>
          <p:cNvSpPr txBox="1"/>
          <p:nvPr/>
        </p:nvSpPr>
        <p:spPr>
          <a:xfrm>
            <a:off x="683854" y="4942725"/>
            <a:ext cx="44807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solidFill>
                  <a:srgbClr val="002060"/>
                </a:solidFill>
              </a:rPr>
              <a:t>Kemiker og statistiker</a:t>
            </a:r>
          </a:p>
          <a:p>
            <a:r>
              <a:rPr lang="da-DK" sz="1600" dirty="0">
                <a:solidFill>
                  <a:srgbClr val="002060"/>
                </a:solidFill>
              </a:rPr>
              <a:t>Artikel i New Statesman fra 1956</a:t>
            </a:r>
          </a:p>
          <a:p>
            <a:r>
              <a:rPr lang="da-DK" sz="1600" dirty="0">
                <a:solidFill>
                  <a:srgbClr val="002060"/>
                </a:solidFill>
              </a:rPr>
              <a:t>Forelæsning på Cambridge University i 1959</a:t>
            </a:r>
          </a:p>
          <a:p>
            <a:r>
              <a:rPr lang="da-DK" sz="1600" b="1" dirty="0">
                <a:solidFill>
                  <a:srgbClr val="002060"/>
                </a:solidFill>
              </a:rPr>
              <a:t>Udgivet som bog i 1961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257867-F11A-DA49-A37B-F9278BA88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7542" y="5805990"/>
            <a:ext cx="1101097" cy="9189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9AC6F6-0D16-BD4E-86D1-0A788909A1C9}"/>
              </a:ext>
            </a:extLst>
          </p:cNvPr>
          <p:cNvSpPr txBox="1"/>
          <p:nvPr/>
        </p:nvSpPr>
        <p:spPr>
          <a:xfrm>
            <a:off x="403563" y="102833"/>
            <a:ext cx="31718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800" dirty="0">
                <a:solidFill>
                  <a:srgbClr val="002060"/>
                </a:solidFill>
              </a:rPr>
              <a:t>CT, hvorfor?</a:t>
            </a:r>
          </a:p>
        </p:txBody>
      </p:sp>
    </p:spTree>
    <p:extLst>
      <p:ext uri="{BB962C8B-B14F-4D97-AF65-F5344CB8AC3E}">
        <p14:creationId xmlns:p14="http://schemas.microsoft.com/office/powerpoint/2010/main" val="223237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1919536" y="188640"/>
            <a:ext cx="8352928" cy="86409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A50021"/>
              </a:solidFill>
              <a:latin typeface="Arial" pitchFamily="-10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36091" y="1015859"/>
            <a:ext cx="8519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800" dirty="0">
                <a:solidFill>
                  <a:srgbClr val="002060"/>
                </a:solidFill>
                <a:ea typeface="ＭＳ Ｐゴシック" pitchFamily="-107" charset="-128"/>
                <a:cs typeface="Arial"/>
              </a:rPr>
              <a:t>Kontrolpanel til civilisationen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9124" y="2149942"/>
            <a:ext cx="3173752" cy="430339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393727" y="2149942"/>
            <a:ext cx="7446467" cy="2879956"/>
            <a:chOff x="869726" y="2149942"/>
            <a:chExt cx="7446467" cy="2879956"/>
          </a:xfrm>
        </p:grpSpPr>
        <p:grpSp>
          <p:nvGrpSpPr>
            <p:cNvPr id="8" name="Group 7"/>
            <p:cNvGrpSpPr/>
            <p:nvPr/>
          </p:nvGrpSpPr>
          <p:grpSpPr>
            <a:xfrm>
              <a:off x="869726" y="3645024"/>
              <a:ext cx="7446467" cy="1384874"/>
              <a:chOff x="623836" y="3645024"/>
              <a:chExt cx="7446467" cy="1384874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3836" y="3645024"/>
                <a:ext cx="2046090" cy="1368152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70241" y="3645024"/>
                <a:ext cx="2100062" cy="1384874"/>
              </a:xfrm>
              <a:prstGeom prst="rect">
                <a:avLst/>
              </a:prstGeom>
            </p:spPr>
          </p:pic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9853" y="2149942"/>
              <a:ext cx="2048016" cy="120705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16131" y="2149942"/>
              <a:ext cx="2100062" cy="117874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9574" y="3356992"/>
              <a:ext cx="744474" cy="1025344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3453230-1CA1-9C4A-A276-89A32DC857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77542" y="5805990"/>
            <a:ext cx="1101097" cy="91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475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8EF2F4-41B4-8E4F-B7A9-7179B5C74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763" y="4263479"/>
            <a:ext cx="2755900" cy="2070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F159A2-0DB3-6245-909C-98F8B4F6EECA}"/>
              </a:ext>
            </a:extLst>
          </p:cNvPr>
          <p:cNvSpPr txBox="1"/>
          <p:nvPr/>
        </p:nvSpPr>
        <p:spPr>
          <a:xfrm>
            <a:off x="1991545" y="2979825"/>
            <a:ext cx="8240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800" dirty="0">
                <a:solidFill>
                  <a:srgbClr val="002060"/>
                </a:solidFill>
              </a:rPr>
              <a:t>Det essentielle 'digital divide'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44A3CC-9C72-9542-97CC-8864A3DDEF1A}"/>
              </a:ext>
            </a:extLst>
          </p:cNvPr>
          <p:cNvSpPr txBox="1"/>
          <p:nvPr/>
        </p:nvSpPr>
        <p:spPr>
          <a:xfrm>
            <a:off x="2214484" y="4753821"/>
            <a:ext cx="199566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3200" dirty="0">
                <a:solidFill>
                  <a:srgbClr val="002060"/>
                </a:solidFill>
              </a:rPr>
              <a:t>Bruge</a:t>
            </a:r>
          </a:p>
          <a:p>
            <a:pPr algn="r"/>
            <a:r>
              <a:rPr lang="da-DK" sz="2000" dirty="0">
                <a:solidFill>
                  <a:srgbClr val="002060"/>
                </a:solidFill>
              </a:rPr>
              <a:t>(</a:t>
            </a:r>
            <a:r>
              <a:rPr lang="da-DK" sz="2000" dirty="0" err="1">
                <a:solidFill>
                  <a:srgbClr val="002060"/>
                </a:solidFill>
              </a:rPr>
              <a:t>consumers</a:t>
            </a:r>
            <a:r>
              <a:rPr lang="da-DK" sz="2000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04B169-C01F-564A-B930-5F8753D1D2DD}"/>
              </a:ext>
            </a:extLst>
          </p:cNvPr>
          <p:cNvSpPr txBox="1"/>
          <p:nvPr/>
        </p:nvSpPr>
        <p:spPr>
          <a:xfrm>
            <a:off x="7783610" y="4735201"/>
            <a:ext cx="24482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>
                <a:solidFill>
                  <a:srgbClr val="002060"/>
                </a:solidFill>
              </a:rPr>
              <a:t>Konstruere</a:t>
            </a:r>
          </a:p>
          <a:p>
            <a:r>
              <a:rPr lang="da-DK" sz="2000" dirty="0">
                <a:solidFill>
                  <a:srgbClr val="002060"/>
                </a:solidFill>
              </a:rPr>
              <a:t>(</a:t>
            </a:r>
            <a:r>
              <a:rPr lang="da-DK" sz="2000" dirty="0" err="1">
                <a:solidFill>
                  <a:srgbClr val="002060"/>
                </a:solidFill>
              </a:rPr>
              <a:t>creators</a:t>
            </a:r>
            <a:r>
              <a:rPr lang="da-DK" sz="2000" dirty="0">
                <a:solidFill>
                  <a:srgbClr val="002060"/>
                </a:solidFill>
              </a:rPr>
              <a:t>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9AEB72-4B78-8141-87CA-C4359B3C0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7542" y="5805990"/>
            <a:ext cx="1101097" cy="9189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86E17E8-14AB-F94B-8226-12C37CDFD373}"/>
              </a:ext>
            </a:extLst>
          </p:cNvPr>
          <p:cNvSpPr/>
          <p:nvPr/>
        </p:nvSpPr>
        <p:spPr>
          <a:xfrm>
            <a:off x="1991545" y="269709"/>
            <a:ext cx="31478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i="1" dirty="0">
                <a:solidFill>
                  <a:srgbClr val="002060"/>
                </a:solidFill>
              </a:rPr>
              <a:t>Those who don’t </a:t>
            </a:r>
          </a:p>
          <a:p>
            <a:r>
              <a:rPr lang="en-GB" sz="2400" b="1" i="1" dirty="0">
                <a:solidFill>
                  <a:srgbClr val="002060"/>
                </a:solidFill>
              </a:rPr>
              <a:t>understand algorithms</a:t>
            </a:r>
            <a:r>
              <a:rPr lang="en-GB" sz="2400" i="1" dirty="0">
                <a:solidFill>
                  <a:srgbClr val="002060"/>
                </a:solidFill>
              </a:rPr>
              <a:t>,</a:t>
            </a:r>
          </a:p>
          <a:p>
            <a:r>
              <a:rPr lang="en-GB" sz="2400" i="1" dirty="0">
                <a:solidFill>
                  <a:srgbClr val="002060"/>
                </a:solidFill>
              </a:rPr>
              <a:t>can't understand how </a:t>
            </a:r>
          </a:p>
          <a:p>
            <a:r>
              <a:rPr lang="en-GB" sz="2400" b="1" i="1" dirty="0">
                <a:solidFill>
                  <a:srgbClr val="002060"/>
                </a:solidFill>
              </a:rPr>
              <a:t>decisions are made</a:t>
            </a:r>
            <a:r>
              <a:rPr lang="en-GB" sz="2400" i="1" dirty="0">
                <a:solidFill>
                  <a:srgbClr val="002060"/>
                </a:solidFill>
              </a:rPr>
              <a:t>.</a:t>
            </a:r>
            <a:endParaRPr lang="da-DK" sz="2400" dirty="0">
              <a:solidFill>
                <a:srgbClr val="00206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4A7F13-7802-764D-901C-2134E7AC5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991" y="269709"/>
            <a:ext cx="1410459" cy="20088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805ACD1-775C-6B42-8481-D3AEA93459C0}"/>
              </a:ext>
            </a:extLst>
          </p:cNvPr>
          <p:cNvSpPr txBox="1"/>
          <p:nvPr/>
        </p:nvSpPr>
        <p:spPr>
          <a:xfrm>
            <a:off x="1991545" y="1878435"/>
            <a:ext cx="2547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</a:rPr>
              <a:t>C.P. Snow (1905-1980)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708909-40C0-6B43-8CF8-CA586A0A454D}"/>
              </a:ext>
            </a:extLst>
          </p:cNvPr>
          <p:cNvSpPr txBox="1"/>
          <p:nvPr/>
        </p:nvSpPr>
        <p:spPr>
          <a:xfrm>
            <a:off x="8281230" y="3740259"/>
            <a:ext cx="2097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>
                <a:solidFill>
                  <a:srgbClr val="FFC000"/>
                </a:solidFill>
              </a:rPr>
              <a:t>Vores elever!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06B51BA-4331-A14C-8E38-FC02F4A7534D}"/>
              </a:ext>
            </a:extLst>
          </p:cNvPr>
          <p:cNvCxnSpPr/>
          <p:nvPr/>
        </p:nvCxnSpPr>
        <p:spPr>
          <a:xfrm flipH="1">
            <a:off x="7489663" y="4001869"/>
            <a:ext cx="516002" cy="458164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669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72332" y="312735"/>
            <a:ext cx="8642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800" dirty="0">
                <a:solidFill>
                  <a:srgbClr val="002060"/>
                </a:solidFill>
              </a:rPr>
              <a:t>Undervisningsministeren:</a:t>
            </a:r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32" y="1246292"/>
            <a:ext cx="8249088" cy="23439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C766B9-0671-7646-BACA-63723AD79A23}"/>
              </a:ext>
            </a:extLst>
          </p:cNvPr>
          <p:cNvSpPr txBox="1"/>
          <p:nvPr/>
        </p:nvSpPr>
        <p:spPr>
          <a:xfrm>
            <a:off x="3481628" y="4080101"/>
            <a:ext cx="8207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4800" dirty="0">
                <a:solidFill>
                  <a:srgbClr val="002060"/>
                </a:solidFill>
              </a:rPr>
              <a:t>Danskerne: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25F7B5-8930-F848-9D95-9786530ED719}"/>
              </a:ext>
            </a:extLst>
          </p:cNvPr>
          <p:cNvSpPr txBox="1"/>
          <p:nvPr/>
        </p:nvSpPr>
        <p:spPr>
          <a:xfrm>
            <a:off x="4200171" y="5062405"/>
            <a:ext cx="7488832" cy="6771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da-DK" sz="2200" dirty="0">
                <a:solidFill>
                  <a:srgbClr val="002060"/>
                </a:solidFill>
              </a:rPr>
              <a:t>89% af danskerne vil have it-faglighed på skoleskemaet</a:t>
            </a:r>
          </a:p>
          <a:p>
            <a:pPr algn="r"/>
            <a:r>
              <a:rPr lang="da-DK" sz="1600" dirty="0">
                <a:solidFill>
                  <a:srgbClr val="002060"/>
                </a:solidFill>
              </a:rPr>
              <a:t>[ Danmarks Statistik, juni 2017 ]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6FD878-30A6-9140-86FC-6343CEC5A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7542" y="5805990"/>
            <a:ext cx="1101097" cy="91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19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91545" y="548681"/>
            <a:ext cx="8207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800" dirty="0">
                <a:solidFill>
                  <a:srgbClr val="002060"/>
                </a:solidFill>
              </a:rPr>
              <a:t>Danske Gymnasier</a:t>
            </a:r>
          </a:p>
        </p:txBody>
      </p:sp>
      <p:pic>
        <p:nvPicPr>
          <p:cNvPr id="14" name="Picture 1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58" y="1223685"/>
            <a:ext cx="3455542" cy="48258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834" y="2213018"/>
            <a:ext cx="7103249" cy="38655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524B1F-5B6F-4342-8D3B-23B4D69179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7542" y="5805990"/>
            <a:ext cx="1101097" cy="9189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7BE8BB-1D72-4541-8AB0-9BD6204B0382}"/>
              </a:ext>
            </a:extLst>
          </p:cNvPr>
          <p:cNvSpPr txBox="1"/>
          <p:nvPr/>
        </p:nvSpPr>
        <p:spPr>
          <a:xfrm>
            <a:off x="2978263" y="6080774"/>
            <a:ext cx="111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>
                <a:solidFill>
                  <a:srgbClr val="002060"/>
                </a:solidFill>
              </a:rPr>
              <a:t>Nov</a:t>
            </a:r>
            <a:r>
              <a:rPr lang="da-DK" dirty="0">
                <a:solidFill>
                  <a:srgbClr val="002060"/>
                </a:solidFill>
              </a:rPr>
              <a:t>, 2016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64F022-44F1-1348-837B-DE693A1530D5}"/>
              </a:ext>
            </a:extLst>
          </p:cNvPr>
          <p:cNvSpPr txBox="1"/>
          <p:nvPr/>
        </p:nvSpPr>
        <p:spPr>
          <a:xfrm>
            <a:off x="6916366" y="5770788"/>
            <a:ext cx="4061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>
                <a:solidFill>
                  <a:srgbClr val="002060"/>
                </a:solidFill>
              </a:rPr>
              <a:t>Skoleforening for gymnasieskolernes samlede ledelse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2C798E-6CD6-0A47-9C8B-8449E37223C4}"/>
              </a:ext>
            </a:extLst>
          </p:cNvPr>
          <p:cNvSpPr/>
          <p:nvPr/>
        </p:nvSpPr>
        <p:spPr>
          <a:xfrm>
            <a:off x="4353059" y="3953814"/>
            <a:ext cx="6284890" cy="502276"/>
          </a:xfrm>
          <a:prstGeom prst="rect">
            <a:avLst/>
          </a:prstGeom>
          <a:solidFill>
            <a:srgbClr val="FFFF00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F13DB0-B31B-1647-840C-06ACF7231DE5}"/>
              </a:ext>
            </a:extLst>
          </p:cNvPr>
          <p:cNvSpPr/>
          <p:nvPr/>
        </p:nvSpPr>
        <p:spPr>
          <a:xfrm>
            <a:off x="4353059" y="5029200"/>
            <a:ext cx="6624483" cy="283779"/>
          </a:xfrm>
          <a:prstGeom prst="rect">
            <a:avLst/>
          </a:prstGeom>
          <a:solidFill>
            <a:srgbClr val="FFFF00">
              <a:alpha val="2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81891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9" name="Title 1"/>
          <p:cNvSpPr>
            <a:spLocks noGrp="1"/>
          </p:cNvSpPr>
          <p:nvPr>
            <p:ph type="title"/>
          </p:nvPr>
        </p:nvSpPr>
        <p:spPr>
          <a:xfrm>
            <a:off x="368637" y="-1901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a-DK" sz="4800" dirty="0">
                <a:solidFill>
                  <a:srgbClr val="002060"/>
                </a:solidFill>
                <a:latin typeface="+mn-lt"/>
                <a:ea typeface="ＭＳ Ｐゴシック" charset="-128"/>
                <a:cs typeface="ＭＳ Ｐゴシック" charset="-128"/>
              </a:rPr>
              <a:t>Ny udgave af ‘Gymnasiepædagogik’</a:t>
            </a:r>
          </a:p>
        </p:txBody>
      </p:sp>
      <p:sp>
        <p:nvSpPr>
          <p:cNvPr id="12" name="TextBox 11">
            <a:hlinkClick r:id="rId2"/>
          </p:cNvPr>
          <p:cNvSpPr txBox="1"/>
          <p:nvPr/>
        </p:nvSpPr>
        <p:spPr>
          <a:xfrm>
            <a:off x="1099813" y="6642556"/>
            <a:ext cx="31678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http://</a:t>
            </a:r>
            <a:r>
              <a:rPr lang="en-US" sz="800" dirty="0" err="1"/>
              <a:t>hansreitzel.dk</a:t>
            </a:r>
            <a:r>
              <a:rPr lang="en-US" sz="800" dirty="0"/>
              <a:t>/</a:t>
            </a:r>
            <a:r>
              <a:rPr lang="en-US" sz="800" dirty="0" err="1"/>
              <a:t>Pædagogik</a:t>
            </a:r>
            <a:r>
              <a:rPr lang="en-US" sz="800" dirty="0"/>
              <a:t>/</a:t>
            </a:r>
            <a:r>
              <a:rPr lang="en-US" sz="800" dirty="0" err="1"/>
              <a:t>Gymnasiepædagogik</a:t>
            </a:r>
            <a:r>
              <a:rPr lang="en-US" sz="800" dirty="0"/>
              <a:t>/9788741266947</a:t>
            </a:r>
          </a:p>
        </p:txBody>
      </p:sp>
      <p:pic>
        <p:nvPicPr>
          <p:cNvPr id="2" name="Picture 1">
            <a:hlinkClick r:id="rId3" invalidUrl="http://hansreitzel.dk/Pædagogik/Gymnasiepædagogik/9788741266947 http://hansreitzel.dk/Pædagogik/Gymnasiepædagogik/9788741266947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37" y="1171958"/>
            <a:ext cx="3743052" cy="5425974"/>
          </a:xfrm>
          <a:prstGeom prst="rect">
            <a:avLst/>
          </a:prstGeom>
          <a:ln>
            <a:solidFill>
              <a:srgbClr val="000066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700" y="1171958"/>
            <a:ext cx="5360312" cy="1778118"/>
          </a:xfrm>
          <a:prstGeom prst="rect">
            <a:avLst/>
          </a:prstGeom>
          <a:ln>
            <a:solidFill>
              <a:srgbClr val="000066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251" y="3086372"/>
            <a:ext cx="3970043" cy="35115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A14C6B-7FB8-F34C-A166-3D504978A1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77542" y="5805990"/>
            <a:ext cx="1101097" cy="9189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CA0ECE-EAFB-D740-AB13-81CB3C283B01}"/>
              </a:ext>
            </a:extLst>
          </p:cNvPr>
          <p:cNvSpPr txBox="1"/>
          <p:nvPr/>
        </p:nvSpPr>
        <p:spPr>
          <a:xfrm>
            <a:off x="4171823" y="645789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rgbClr val="002060"/>
                </a:solidFill>
              </a:rPr>
              <a:t>2017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DFAA9B-61E1-154D-A50E-B20D68B872FC}"/>
              </a:ext>
            </a:extLst>
          </p:cNvPr>
          <p:cNvSpPr/>
          <p:nvPr/>
        </p:nvSpPr>
        <p:spPr>
          <a:xfrm>
            <a:off x="4934411" y="1205133"/>
            <a:ext cx="5310601" cy="455716"/>
          </a:xfrm>
          <a:prstGeom prst="rect">
            <a:avLst/>
          </a:prstGeom>
          <a:solidFill>
            <a:srgbClr val="FFFF00">
              <a:alpha val="2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847611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358</Words>
  <Application>Microsoft Macintosh PowerPoint</Application>
  <PresentationFormat>Widescreen</PresentationFormat>
  <Paragraphs>65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ＭＳ Ｐゴシック</vt:lpstr>
      <vt:lpstr>Arial</vt:lpstr>
      <vt:lpstr>Calibri</vt:lpstr>
      <vt:lpstr>Calibri Light</vt:lpstr>
      <vt:lpstr>Corbel</vt:lpstr>
      <vt:lpstr>Helvetica Neue</vt:lpstr>
      <vt:lpstr>Noto Sans</vt:lpstr>
      <vt:lpstr>Verdana</vt:lpstr>
      <vt:lpstr>Office Theme</vt:lpstr>
      <vt:lpstr>Computational thinking (CT)- i Danmark og i gymnasiet</vt:lpstr>
      <vt:lpstr>Michael Caspersen Adj. Prof. CS, AU, Dir. IT-Vest</vt:lpstr>
      <vt:lpstr>CT, hvad og hvordan?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Ny udgave af ‘Gymnasiepædagogik’</vt:lpstr>
      <vt:lpstr>PowerPoint Presentation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thinking - digital dannelse</dc:title>
  <dc:creator>Microsoft Office User</dc:creator>
  <cp:lastModifiedBy>Microsoft Office User</cp:lastModifiedBy>
  <cp:revision>38</cp:revision>
  <dcterms:created xsi:type="dcterms:W3CDTF">2018-05-11T19:23:37Z</dcterms:created>
  <dcterms:modified xsi:type="dcterms:W3CDTF">2018-05-26T13:50:54Z</dcterms:modified>
</cp:coreProperties>
</file>