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56" r:id="rId2"/>
    <p:sldId id="284" r:id="rId3"/>
    <p:sldId id="312" r:id="rId4"/>
    <p:sldId id="258" r:id="rId5"/>
    <p:sldId id="259" r:id="rId6"/>
    <p:sldId id="260" r:id="rId7"/>
    <p:sldId id="261" r:id="rId8"/>
    <p:sldId id="266" r:id="rId9"/>
    <p:sldId id="265" r:id="rId10"/>
    <p:sldId id="262" r:id="rId11"/>
    <p:sldId id="318" r:id="rId12"/>
    <p:sldId id="315" r:id="rId13"/>
    <p:sldId id="319" r:id="rId14"/>
    <p:sldId id="316" r:id="rId15"/>
    <p:sldId id="322" r:id="rId16"/>
    <p:sldId id="317" r:id="rId17"/>
    <p:sldId id="323" r:id="rId18"/>
    <p:sldId id="276" r:id="rId19"/>
    <p:sldId id="274" r:id="rId20"/>
    <p:sldId id="272" r:id="rId21"/>
    <p:sldId id="270" r:id="rId22"/>
    <p:sldId id="279" r:id="rId23"/>
    <p:sldId id="311" r:id="rId24"/>
    <p:sldId id="268" r:id="rId25"/>
    <p:sldId id="277" r:id="rId26"/>
    <p:sldId id="280" r:id="rId27"/>
    <p:sldId id="325" r:id="rId28"/>
    <p:sldId id="326" r:id="rId29"/>
    <p:sldId id="297" r:id="rId30"/>
    <p:sldId id="320" r:id="rId31"/>
    <p:sldId id="306" r:id="rId32"/>
    <p:sldId id="307" r:id="rId33"/>
    <p:sldId id="281" r:id="rId34"/>
    <p:sldId id="293" r:id="rId35"/>
    <p:sldId id="310" r:id="rId36"/>
    <p:sldId id="285" r:id="rId37"/>
    <p:sldId id="291" r:id="rId38"/>
    <p:sldId id="286" r:id="rId39"/>
    <p:sldId id="287" r:id="rId40"/>
    <p:sldId id="295" r:id="rId41"/>
    <p:sldId id="288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4B4CE50-047D-434F-A836-4EA9CB3F7DF1}">
          <p14:sldIdLst>
            <p14:sldId id="256"/>
            <p14:sldId id="284"/>
            <p14:sldId id="312"/>
            <p14:sldId id="258"/>
            <p14:sldId id="259"/>
            <p14:sldId id="260"/>
            <p14:sldId id="261"/>
            <p14:sldId id="266"/>
            <p14:sldId id="265"/>
            <p14:sldId id="262"/>
            <p14:sldId id="318"/>
            <p14:sldId id="315"/>
            <p14:sldId id="319"/>
            <p14:sldId id="316"/>
            <p14:sldId id="322"/>
            <p14:sldId id="317"/>
            <p14:sldId id="323"/>
            <p14:sldId id="276"/>
            <p14:sldId id="274"/>
            <p14:sldId id="272"/>
            <p14:sldId id="270"/>
            <p14:sldId id="279"/>
            <p14:sldId id="311"/>
            <p14:sldId id="268"/>
            <p14:sldId id="277"/>
            <p14:sldId id="280"/>
            <p14:sldId id="325"/>
            <p14:sldId id="326"/>
            <p14:sldId id="297"/>
            <p14:sldId id="320"/>
            <p14:sldId id="306"/>
            <p14:sldId id="307"/>
            <p14:sldId id="281"/>
            <p14:sldId id="293"/>
            <p14:sldId id="310"/>
            <p14:sldId id="285"/>
            <p14:sldId id="291"/>
            <p14:sldId id="286"/>
            <p14:sldId id="287"/>
            <p14:sldId id="295"/>
          </p14:sldIdLst>
        </p14:section>
        <p14:section name="Bonus slides" id="{71088F73-7320-452F-98B2-EF3841FB9B36}">
          <p14:sldIdLst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1" autoAdjust="0"/>
    <p:restoredTop sz="74931" autoAdjust="0"/>
  </p:normalViewPr>
  <p:slideViewPr>
    <p:cSldViewPr snapToGrid="0">
      <p:cViewPr varScale="1">
        <p:scale>
          <a:sx n="75" d="100"/>
          <a:sy n="75" d="100"/>
        </p:scale>
        <p:origin x="1308" y="52"/>
      </p:cViewPr>
      <p:guideLst/>
    </p:cSldViewPr>
  </p:slideViewPr>
  <p:outlineViewPr>
    <p:cViewPr>
      <p:scale>
        <a:sx n="33" d="100"/>
        <a:sy n="33" d="100"/>
      </p:scale>
      <p:origin x="0" y="-1315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4DCEBE-5AFB-405E-BACB-5BB14629D17E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65CB8E-E600-4D64-9F1F-0B6361F81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039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5CB8E-E600-4D64-9F1F-0B6361F81B3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758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A32F1-F4BB-994B-B811-224BC4307AC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0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5CB8E-E600-4D64-9F1F-0B6361F81B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38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Denne her slide </a:t>
            </a:r>
            <a:r>
              <a:rPr lang="en-US" dirty="0" err="1"/>
              <a:t>bliver</a:t>
            </a:r>
            <a:r>
              <a:rPr lang="en-US" dirty="0"/>
              <a:t> lidt </a:t>
            </a:r>
            <a:r>
              <a:rPr lang="en-US" dirty="0" err="1"/>
              <a:t>kort</a:t>
            </a:r>
            <a:r>
              <a:rPr lang="en-US" dirty="0"/>
              <a:t> </a:t>
            </a:r>
            <a:r>
              <a:rPr lang="en-US" dirty="0" err="1"/>
              <a:t>fordi</a:t>
            </a:r>
            <a:r>
              <a:rPr lang="en-US" dirty="0"/>
              <a:t> jeg ikke </a:t>
            </a:r>
            <a:r>
              <a:rPr lang="en-US" dirty="0" err="1"/>
              <a:t>helt</a:t>
            </a:r>
            <a:r>
              <a:rPr lang="en-US" dirty="0"/>
              <a:t> </a:t>
            </a:r>
            <a:r>
              <a:rPr lang="en-US" dirty="0" err="1"/>
              <a:t>ved</a:t>
            </a:r>
            <a:r>
              <a:rPr lang="en-US" dirty="0"/>
              <a:t> 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5CB8E-E600-4D64-9F1F-0B6361F81B3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43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selvføgelig</a:t>
            </a:r>
            <a:r>
              <a:rPr lang="en-US" dirty="0"/>
              <a:t> mange </a:t>
            </a:r>
            <a:r>
              <a:rPr lang="en-US" dirty="0" err="1"/>
              <a:t>forskellige</a:t>
            </a:r>
            <a:r>
              <a:rPr lang="en-US" dirty="0"/>
              <a:t> </a:t>
            </a:r>
            <a:r>
              <a:rPr lang="en-US" dirty="0" err="1"/>
              <a:t>måder</a:t>
            </a:r>
            <a:r>
              <a:rPr lang="en-US" dirty="0"/>
              <a:t> at </a:t>
            </a:r>
            <a:r>
              <a:rPr lang="en-US" dirty="0" err="1"/>
              <a:t>gøre</a:t>
            </a:r>
            <a:r>
              <a:rPr lang="en-US" dirty="0"/>
              <a:t> </a:t>
            </a:r>
            <a:r>
              <a:rPr lang="en-US" dirty="0" err="1"/>
              <a:t>det</a:t>
            </a:r>
            <a:r>
              <a:rPr lang="en-US" dirty="0"/>
              <a:t> på, men jeg </a:t>
            </a:r>
            <a:r>
              <a:rPr lang="en-US" dirty="0" err="1"/>
              <a:t>benytter</a:t>
            </a:r>
            <a:r>
              <a:rPr lang="en-US" dirty="0"/>
              <a:t> mig mere og mere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skabelon</a:t>
            </a:r>
            <a:r>
              <a:rPr lang="en-US" dirty="0"/>
              <a:t> der </a:t>
            </a:r>
            <a:r>
              <a:rPr lang="en-US" dirty="0" err="1"/>
              <a:t>ligner</a:t>
            </a:r>
            <a:r>
              <a:rPr lang="en-US" dirty="0"/>
              <a:t> </a:t>
            </a:r>
            <a:r>
              <a:rPr lang="en-US" dirty="0" err="1"/>
              <a:t>det</a:t>
            </a:r>
            <a:r>
              <a:rPr lang="en-US" dirty="0"/>
              <a:t> her: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5CB8E-E600-4D64-9F1F-0B6361F81B3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2327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Begge</a:t>
            </a:r>
            <a:r>
              <a:rPr lang="en-US" dirty="0"/>
              <a:t> “seniors I high school”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5CB8E-E600-4D64-9F1F-0B6361F81B3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6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sis where we discuss HUMAN BEHAVIOR as the causal driving 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1AE7F6-C7E1-4D61-8D72-2EBF450F57D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789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5CB8E-E600-4D64-9F1F-0B6361F81B3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218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Selvom</a:t>
            </a:r>
            <a:r>
              <a:rPr lang="en-US" dirty="0"/>
              <a:t> </a:t>
            </a:r>
            <a:r>
              <a:rPr lang="en-US" dirty="0" err="1"/>
              <a:t>det</a:t>
            </a:r>
            <a:r>
              <a:rPr lang="en-US" dirty="0"/>
              <a:t> jeg </a:t>
            </a:r>
            <a:r>
              <a:rPr lang="en-US" dirty="0" err="1"/>
              <a:t>taler</a:t>
            </a:r>
            <a:r>
              <a:rPr lang="en-US" dirty="0"/>
              <a:t> om I </a:t>
            </a:r>
            <a:r>
              <a:rPr lang="en-US" dirty="0" err="1"/>
              <a:t>dag</a:t>
            </a:r>
            <a:r>
              <a:rPr lang="en-US" dirty="0"/>
              <a:t> </a:t>
            </a:r>
            <a:r>
              <a:rPr lang="en-US" dirty="0" err="1"/>
              <a:t>mest</a:t>
            </a:r>
            <a:r>
              <a:rPr lang="en-US" dirty="0"/>
              <a:t> </a:t>
            </a:r>
            <a:r>
              <a:rPr lang="en-US" dirty="0" err="1"/>
              <a:t>ehandler</a:t>
            </a:r>
            <a:r>
              <a:rPr lang="en-US" dirty="0"/>
              <a:t> om modeling &amp; simulation practice, så ender vi </a:t>
            </a:r>
            <a:r>
              <a:rPr lang="en-US" dirty="0" err="1"/>
              <a:t>alligevel</a:t>
            </a:r>
            <a:r>
              <a:rPr lang="en-US" dirty="0"/>
              <a:t> med at overlapped med </a:t>
            </a:r>
            <a:r>
              <a:rPr lang="en-US" dirty="0" err="1"/>
              <a:t>stort</a:t>
            </a:r>
            <a:r>
              <a:rPr lang="en-US" dirty="0"/>
              <a:t> set </a:t>
            </a:r>
            <a:r>
              <a:rPr lang="en-US" dirty="0" err="1"/>
              <a:t>alle</a:t>
            </a:r>
            <a:r>
              <a:rPr lang="en-US" dirty="0"/>
              <a:t> de </a:t>
            </a:r>
            <a:r>
              <a:rPr lang="en-US" dirty="0" err="1"/>
              <a:t>andre</a:t>
            </a:r>
            <a:r>
              <a:rPr lang="en-US" dirty="0"/>
              <a:t> CT-STEM practices </a:t>
            </a:r>
            <a:r>
              <a:rPr lang="en-US" dirty="0" err="1"/>
              <a:t>Iklasseværelsesaktiviteter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6D7F20-4BB6-8F42-A92D-C7D7595DB6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135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5CB8E-E600-4D64-9F1F-0B6361F81B3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0203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Forklar</a:t>
            </a:r>
            <a:r>
              <a:rPr lang="en-US" dirty="0"/>
              <a:t> </a:t>
            </a:r>
            <a:r>
              <a:rPr lang="en-US" dirty="0" err="1"/>
              <a:t>grafer</a:t>
            </a:r>
            <a:r>
              <a:rPr lang="en-US" dirty="0"/>
              <a:t> – </a:t>
            </a:r>
            <a:r>
              <a:rPr lang="en-US" dirty="0" err="1"/>
              <a:t>tegn</a:t>
            </a:r>
            <a:r>
              <a:rPr lang="en-US" dirty="0"/>
              <a:t> </a:t>
            </a:r>
            <a:r>
              <a:rPr lang="en-US" dirty="0" err="1"/>
              <a:t>grafer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5CB8E-E600-4D64-9F1F-0B6361F81B3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949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Biology</a:t>
            </a:r>
          </a:p>
          <a:p>
            <a:r>
              <a:rPr lang="en-US" dirty="0"/>
              <a:t>Chemistry</a:t>
            </a:r>
          </a:p>
          <a:p>
            <a:r>
              <a:rPr lang="en-US" dirty="0"/>
              <a:t>Physics</a:t>
            </a:r>
          </a:p>
          <a:p>
            <a:r>
              <a:rPr lang="en-US" dirty="0"/>
              <a:t>Units/Lessons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2DB29A-E339-7746-B192-862E9E15F4A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55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jeg</a:t>
            </a:r>
            <a:r>
              <a:rPr lang="en-US" dirty="0"/>
              <a:t> </a:t>
            </a:r>
            <a:r>
              <a:rPr lang="en-US" dirty="0" err="1"/>
              <a:t>gerne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tale om I dag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komplekse</a:t>
            </a:r>
            <a:r>
              <a:rPr lang="en-US" dirty="0"/>
              <a:t> </a:t>
            </a:r>
            <a:r>
              <a:rPr lang="en-US" dirty="0" err="1"/>
              <a:t>systemer</a:t>
            </a:r>
            <a:r>
              <a:rPr lang="en-US" dirty="0"/>
              <a:t>,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hvorfor</a:t>
            </a:r>
            <a:r>
              <a:rPr lang="en-US" dirty="0"/>
              <a:t> </a:t>
            </a:r>
            <a:r>
              <a:rPr lang="en-US" dirty="0" err="1"/>
              <a:t>jeg</a:t>
            </a:r>
            <a:r>
              <a:rPr lang="en-US" dirty="0"/>
              <a:t> </a:t>
            </a:r>
            <a:r>
              <a:rPr lang="en-US" dirty="0" err="1"/>
              <a:t>ynes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Komplekse</a:t>
            </a:r>
            <a:r>
              <a:rPr lang="en-US" dirty="0"/>
              <a:t> </a:t>
            </a:r>
            <a:r>
              <a:rPr lang="en-US" dirty="0" err="1"/>
              <a:t>systemer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del </a:t>
            </a:r>
            <a:r>
              <a:rPr lang="en-US" dirty="0" err="1"/>
              <a:t>af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5CB8E-E600-4D64-9F1F-0B6361F81B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43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 lad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lige</a:t>
            </a:r>
            <a:r>
              <a:rPr lang="en-US" dirty="0"/>
              <a:t> </a:t>
            </a:r>
            <a:r>
              <a:rPr lang="en-US" dirty="0" err="1"/>
              <a:t>førsttale</a:t>
            </a:r>
            <a:r>
              <a:rPr lang="en-US" dirty="0"/>
              <a:t> om </a:t>
            </a:r>
            <a:r>
              <a:rPr lang="en-US" dirty="0" err="1"/>
              <a:t>det</a:t>
            </a:r>
            <a:r>
              <a:rPr lang="en-US" dirty="0"/>
              <a:t> her med modeler </a:t>
            </a:r>
            <a:r>
              <a:rPr lang="en-US" dirty="0" err="1"/>
              <a:t>helt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begyndelsen</a:t>
            </a:r>
            <a:r>
              <a:rPr lang="en-US" dirty="0"/>
              <a:t>, så vi har et </a:t>
            </a:r>
            <a:r>
              <a:rPr lang="en-US" dirty="0" err="1"/>
              <a:t>fælles</a:t>
            </a:r>
            <a:r>
              <a:rPr lang="en-US" dirty="0"/>
              <a:t> sprog her I </a:t>
            </a:r>
            <a:r>
              <a:rPr lang="en-US" dirty="0" err="1"/>
              <a:t>dag</a:t>
            </a:r>
            <a:r>
              <a:rPr lang="en-US" dirty="0"/>
              <a:t>.</a:t>
            </a:r>
          </a:p>
          <a:p>
            <a:r>
              <a:rPr lang="en-US" dirty="0"/>
              <a:t>Jeg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gerne</a:t>
            </a:r>
            <a:r>
              <a:rPr lang="en-US" dirty="0"/>
              <a:t> </a:t>
            </a:r>
            <a:r>
              <a:rPr lang="en-US" dirty="0" err="1"/>
              <a:t>prøve</a:t>
            </a:r>
            <a:r>
              <a:rPr lang="en-US" dirty="0"/>
              <a:t> at </a:t>
            </a:r>
            <a:r>
              <a:rPr lang="en-US" dirty="0" err="1"/>
              <a:t>talte</a:t>
            </a:r>
            <a:r>
              <a:rPr lang="en-US" dirty="0"/>
              <a:t> med </a:t>
            </a:r>
            <a:r>
              <a:rPr lang="en-US" dirty="0" err="1"/>
              <a:t>jer</a:t>
            </a:r>
            <a:r>
              <a:rPr lang="en-US" dirty="0"/>
              <a:t> om modeler </a:t>
            </a:r>
            <a:r>
              <a:rPr lang="en-US" dirty="0" err="1"/>
              <a:t>sådan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vi </a:t>
            </a:r>
            <a:r>
              <a:rPr lang="en-US" dirty="0" err="1"/>
              <a:t>taler</a:t>
            </a:r>
            <a:r>
              <a:rPr lang="en-US" dirty="0"/>
              <a:t> om </a:t>
            </a:r>
            <a:r>
              <a:rPr lang="en-US" dirty="0" err="1"/>
              <a:t>dem</a:t>
            </a:r>
            <a:r>
              <a:rPr lang="en-US" dirty="0"/>
              <a:t> I den </a:t>
            </a:r>
            <a:r>
              <a:rPr lang="en-US" dirty="0" err="1"/>
              <a:t>gruppe</a:t>
            </a:r>
            <a:r>
              <a:rPr lang="en-US" dirty="0"/>
              <a:t> jeg </a:t>
            </a:r>
            <a:r>
              <a:rPr lang="en-US" dirty="0" err="1"/>
              <a:t>arbejde</a:t>
            </a:r>
            <a:r>
              <a:rPr lang="en-US" dirty="0"/>
              <a:t> I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daglig</a:t>
            </a:r>
            <a:r>
              <a:rPr lang="en-US" dirty="0"/>
              <a:t>. Jog </a:t>
            </a:r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godt </a:t>
            </a:r>
            <a:r>
              <a:rPr lang="en-US" dirty="0" err="1"/>
              <a:t>være</a:t>
            </a:r>
            <a:r>
              <a:rPr lang="en-US" dirty="0"/>
              <a:t> at </a:t>
            </a:r>
            <a:r>
              <a:rPr lang="en-US" dirty="0" err="1"/>
              <a:t>det</a:t>
            </a:r>
            <a:r>
              <a:rPr lang="en-US" dirty="0"/>
              <a:t> her </a:t>
            </a:r>
            <a:r>
              <a:rPr lang="en-US" dirty="0" err="1"/>
              <a:t>er</a:t>
            </a:r>
            <a:r>
              <a:rPr lang="en-US" dirty="0"/>
              <a:t> ting I </a:t>
            </a:r>
            <a:r>
              <a:rPr lang="en-US" dirty="0" err="1"/>
              <a:t>alleredehar</a:t>
            </a:r>
            <a:r>
              <a:rPr lang="en-US" dirty="0"/>
              <a:t> </a:t>
            </a:r>
            <a:r>
              <a:rPr lang="en-US" dirty="0" err="1"/>
              <a:t>talt</a:t>
            </a:r>
            <a:r>
              <a:rPr lang="en-US" dirty="0"/>
              <a:t> om – I så </a:t>
            </a:r>
            <a:r>
              <a:rPr lang="en-US" dirty="0" err="1"/>
              <a:t>fald</a:t>
            </a:r>
            <a:r>
              <a:rPr lang="en-US" dirty="0"/>
              <a:t> </a:t>
            </a:r>
            <a:r>
              <a:rPr lang="en-US" dirty="0" err="1"/>
              <a:t>beklager</a:t>
            </a:r>
            <a:r>
              <a:rPr lang="en-US" dirty="0"/>
              <a:t> jeg.</a:t>
            </a:r>
          </a:p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gengivelse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et </a:t>
            </a:r>
            <a:r>
              <a:rPr lang="en-US" dirty="0" err="1"/>
              <a:t>fænomen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sætter</a:t>
            </a:r>
            <a:r>
              <a:rPr lang="en-US" dirty="0"/>
              <a:t> </a:t>
            </a:r>
            <a:r>
              <a:rPr lang="en-US" dirty="0" err="1"/>
              <a:t>bestemte</a:t>
            </a:r>
            <a:r>
              <a:rPr lang="en-US" dirty="0"/>
              <a:t> </a:t>
            </a:r>
            <a:r>
              <a:rPr lang="en-US" dirty="0" err="1"/>
              <a:t>karaktertræk</a:t>
            </a:r>
            <a:r>
              <a:rPr lang="en-US" dirty="0"/>
              <a:t> I </a:t>
            </a:r>
            <a:r>
              <a:rPr lang="en-US" dirty="0" err="1"/>
              <a:t>forgrunden</a:t>
            </a:r>
            <a:r>
              <a:rPr lang="en-US" dirty="0"/>
              <a:t> og </a:t>
            </a:r>
            <a:r>
              <a:rPr lang="en-US" dirty="0" err="1"/>
              <a:t>andre</a:t>
            </a:r>
            <a:r>
              <a:rPr lang="en-US" dirty="0"/>
              <a:t> I </a:t>
            </a:r>
            <a:r>
              <a:rPr lang="en-US" dirty="0" err="1"/>
              <a:t>baggrunden</a:t>
            </a:r>
            <a:r>
              <a:rPr lang="en-US" dirty="0"/>
              <a:t> så vi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tænke</a:t>
            </a:r>
            <a:r>
              <a:rPr lang="en-US" dirty="0"/>
              <a:t> over et </a:t>
            </a:r>
            <a:r>
              <a:rPr lang="en-US" dirty="0" err="1"/>
              <a:t>sæt</a:t>
            </a:r>
            <a:r>
              <a:rPr lang="en-US" dirty="0"/>
              <a:t> </a:t>
            </a:r>
            <a:r>
              <a:rPr lang="en-US" dirty="0" err="1"/>
              <a:t>spørgsmål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5CB8E-E600-4D64-9F1F-0B6361F81B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761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0A32F1-F4BB-994B-B811-224BC4307AC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5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Okay, så </a:t>
            </a:r>
            <a:r>
              <a:rPr lang="en-US" dirty="0" err="1"/>
              <a:t>modellerne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gode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simulere</a:t>
            </a:r>
            <a:r>
              <a:rPr lang="en-US" dirty="0"/>
              <a:t> </a:t>
            </a:r>
            <a:r>
              <a:rPr lang="en-US" dirty="0" err="1"/>
              <a:t>komplekse</a:t>
            </a:r>
            <a:r>
              <a:rPr lang="en-US" dirty="0"/>
              <a:t> </a:t>
            </a:r>
            <a:r>
              <a:rPr lang="en-US" dirty="0" err="1"/>
              <a:t>systemer</a:t>
            </a:r>
            <a:r>
              <a:rPr lang="en-US" dirty="0"/>
              <a:t>. Men hvad med </a:t>
            </a:r>
            <a:r>
              <a:rPr lang="en-US" dirty="0" err="1"/>
              <a:t>læring</a:t>
            </a:r>
            <a:r>
              <a:rPr lang="en-US" dirty="0"/>
              <a:t>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5CB8E-E600-4D64-9F1F-0B6361F81B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24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5CB8E-E600-4D64-9F1F-0B6361F81B3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72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65CB8E-E600-4D64-9F1F-0B6361F81B3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349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ea typeface="ヒラギノ角ゴ Pro W3" charset="0"/>
                <a:cs typeface="ヒラギノ角ゴ Pro W3" charset="0"/>
              </a:rPr>
              <a:t>This is another</a:t>
            </a:r>
            <a:r>
              <a:rPr lang="en-US" baseline="0" dirty="0">
                <a:ea typeface="ヒラギノ角ゴ Pro W3" charset="0"/>
                <a:cs typeface="ヒラギノ角ゴ Pro W3" charset="0"/>
              </a:rPr>
              <a:t> – the </a:t>
            </a:r>
            <a:r>
              <a:rPr lang="en-US" baseline="0" dirty="0" err="1">
                <a:ea typeface="ヒラギノ角ゴ Pro W3" charset="0"/>
                <a:cs typeface="ヒラギノ角ゴ Pro W3" charset="0"/>
              </a:rPr>
              <a:t>Lotka-Volterra</a:t>
            </a:r>
            <a:r>
              <a:rPr lang="en-US" baseline="0" dirty="0">
                <a:ea typeface="ヒラギノ角ゴ Pro W3" charset="0"/>
                <a:cs typeface="ヒラギノ角ゴ Pro W3" charset="0"/>
              </a:rPr>
              <a:t> equations.</a:t>
            </a:r>
          </a:p>
          <a:p>
            <a:r>
              <a:rPr lang="en-US" baseline="0" dirty="0">
                <a:ea typeface="ヒラギノ角ゴ Pro W3" charset="0"/>
                <a:cs typeface="ヒラギノ角ゴ Pro W3" charset="0"/>
              </a:rPr>
              <a:t>Differential equations set</a:t>
            </a:r>
          </a:p>
          <a:p>
            <a:endParaRPr lang="en-US" baseline="0" dirty="0">
              <a:ea typeface="ヒラギノ角ゴ Pro W3" charset="0"/>
              <a:cs typeface="ヒラギノ角ゴ Pro W3" charset="0"/>
            </a:endParaRPr>
          </a:p>
          <a:p>
            <a:r>
              <a:rPr lang="en-US" baseline="0" dirty="0">
                <a:ea typeface="ヒラギノ角ゴ Pro W3" charset="0"/>
                <a:cs typeface="ヒラギノ角ゴ Pro W3" charset="0"/>
              </a:rPr>
              <a:t>Phase plane &amp; linearization</a:t>
            </a:r>
          </a:p>
          <a:p>
            <a:endParaRPr lang="en-US" baseline="0" dirty="0">
              <a:ea typeface="ヒラギノ角ゴ Pro W3" charset="0"/>
              <a:cs typeface="ヒラギノ角ゴ Pro W3" charset="0"/>
            </a:endParaRPr>
          </a:p>
          <a:p>
            <a:r>
              <a:rPr lang="en-US" baseline="0" dirty="0">
                <a:ea typeface="ヒラギノ角ゴ Pro W3" charset="0"/>
                <a:cs typeface="ヒラギノ角ゴ Pro W3" charset="0"/>
              </a:rPr>
              <a:t>Requires: High schools </a:t>
            </a:r>
            <a:r>
              <a:rPr lang="en-US" baseline="0" dirty="0" err="1">
                <a:ea typeface="ヒラギノ角ゴ Pro W3" charset="0"/>
                <a:cs typeface="ヒラギノ角ゴ Pro W3" charset="0"/>
              </a:rPr>
              <a:t>maths</a:t>
            </a:r>
            <a:endParaRPr lang="en-US" dirty="0">
              <a:ea typeface="ヒラギノ角ゴ Pro W3" charset="0"/>
              <a:cs typeface="ヒラギノ角ゴ Pro W3" charset="0"/>
            </a:endParaRP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C04D8431-2364-7F4B-9E22-4663CEFD58A9}" type="slidenum">
              <a:rPr lang="en-US" sz="1200"/>
              <a:pPr/>
              <a:t>20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861894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6847-8B1D-4794-92DF-878A7D76A8A7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F246-47A1-4908-9BBB-70D3C7EB3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168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6847-8B1D-4794-92DF-878A7D76A8A7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F246-47A1-4908-9BBB-70D3C7EB3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19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6847-8B1D-4794-92DF-878A7D76A8A7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F246-47A1-4908-9BBB-70D3C7EB37D1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8496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6847-8B1D-4794-92DF-878A7D76A8A7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F246-47A1-4908-9BBB-70D3C7EB3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92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6847-8B1D-4794-92DF-878A7D76A8A7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F246-47A1-4908-9BBB-70D3C7EB37D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05398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6847-8B1D-4794-92DF-878A7D76A8A7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F246-47A1-4908-9BBB-70D3C7EB3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11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6847-8B1D-4794-92DF-878A7D76A8A7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F246-47A1-4908-9BBB-70D3C7EB3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2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6847-8B1D-4794-92DF-878A7D76A8A7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F246-47A1-4908-9BBB-70D3C7EB3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581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6847-8B1D-4794-92DF-878A7D76A8A7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F246-47A1-4908-9BBB-70D3C7EB3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22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6847-8B1D-4794-92DF-878A7D76A8A7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F246-47A1-4908-9BBB-70D3C7EB3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93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6847-8B1D-4794-92DF-878A7D76A8A7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F246-47A1-4908-9BBB-70D3C7EB3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9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6847-8B1D-4794-92DF-878A7D76A8A7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F246-47A1-4908-9BBB-70D3C7EB3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9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6847-8B1D-4794-92DF-878A7D76A8A7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F246-47A1-4908-9BBB-70D3C7EB3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05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6847-8B1D-4794-92DF-878A7D76A8A7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F246-47A1-4908-9BBB-70D3C7EB3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57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6847-8B1D-4794-92DF-878A7D76A8A7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F246-47A1-4908-9BBB-70D3C7EB3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38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C6847-8B1D-4794-92DF-878A7D76A8A7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F246-47A1-4908-9BBB-70D3C7EB3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56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C6847-8B1D-4794-92DF-878A7D76A8A7}" type="datetimeFigureOut">
              <a:rPr lang="en-US" smtClean="0"/>
              <a:t>5/28/2018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EC2F246-47A1-4908-9BBB-70D3C7EB3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95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25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7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arthur.hjorth@u.northwestern.edu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62A56-4EF4-49D5-A64F-B8F5F92BD4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Agent-</a:t>
            </a:r>
            <a:r>
              <a:rPr lang="en-US" dirty="0" err="1"/>
              <a:t>Baserede</a:t>
            </a:r>
            <a:r>
              <a:rPr lang="en-US" dirty="0"/>
              <a:t> </a:t>
            </a:r>
            <a:r>
              <a:rPr lang="en-US" dirty="0" err="1"/>
              <a:t>Modeller</a:t>
            </a:r>
            <a:r>
              <a:rPr lang="en-US" dirty="0"/>
              <a:t> og Computational Thinking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CBD87-78CB-4601-81E8-EA1C62FAF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2807167"/>
          </a:xfrm>
        </p:spPr>
        <p:txBody>
          <a:bodyPr>
            <a:normAutofit/>
          </a:bodyPr>
          <a:lstStyle/>
          <a:p>
            <a:r>
              <a:rPr lang="en-US" dirty="0"/>
              <a:t>Arthur Hjorth, PhD</a:t>
            </a:r>
          </a:p>
          <a:p>
            <a:r>
              <a:rPr lang="en-US" dirty="0"/>
              <a:t>Postdoctoral Fellow</a:t>
            </a:r>
          </a:p>
          <a:p>
            <a:r>
              <a:rPr lang="en-US" dirty="0"/>
              <a:t>Center for Connected Learning and Computer-Based Modeling</a:t>
            </a:r>
          </a:p>
          <a:p>
            <a:r>
              <a:rPr lang="en-US" dirty="0"/>
              <a:t>Center for Prevention and Implementation Methodology</a:t>
            </a:r>
          </a:p>
          <a:p>
            <a:r>
              <a:rPr lang="en-US" dirty="0"/>
              <a:t>Northwestern University</a:t>
            </a:r>
          </a:p>
        </p:txBody>
      </p:sp>
      <p:pic>
        <p:nvPicPr>
          <p:cNvPr id="4" name="Picture 3" descr="https://lh3.googleusercontent.com/HeEiwQg9N8wTMS6wFwFK7NdoLoqTkxuUwHJaKDs4HD2Gat4Ns-GsblwlDs6lZLf4xVNOEgo93XNolDjE0gQAFdW2BmAx5IkfH2vK1Ydv6KiCfPOETyt4oSTOZlauPtJ9nfM8TFw">
            <a:extLst>
              <a:ext uri="{FF2B5EF4-FFF2-40B4-BE49-F238E27FC236}">
                <a16:creationId xmlns:a16="http://schemas.microsoft.com/office/drawing/2014/main" id="{7D8FB4CB-4CB3-4C50-9C49-0F2BFD3E2FC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34" y="109010"/>
            <a:ext cx="2313940" cy="188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C41A60B1-1E72-4F9F-A5C8-D106DFCCDCF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12335" y="940753"/>
            <a:ext cx="1703070" cy="2229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E02516-23D1-4599-8D7C-954F3EDEACF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4847" y="4279245"/>
            <a:ext cx="5419739" cy="2192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Arthur\AppData\Local\Microsoft\Windows\INetCache\Content.Word\Food Production Interface.png">
            <a:extLst>
              <a:ext uri="{FF2B5EF4-FFF2-40B4-BE49-F238E27FC236}">
                <a16:creationId xmlns:a16="http://schemas.microsoft.com/office/drawing/2014/main" id="{4B2795B7-D5C4-4F01-B43E-540CBB2B6E16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0123" y="1874258"/>
            <a:ext cx="1933285" cy="3605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4" descr="C:\Users\Arthur\AppData\Local\Microsoft\Windows\INetCache\Content.Word\Population.png">
            <a:extLst>
              <a:ext uri="{FF2B5EF4-FFF2-40B4-BE49-F238E27FC236}">
                <a16:creationId xmlns:a16="http://schemas.microsoft.com/office/drawing/2014/main" id="{193BEE47-E0F2-4BD3-9A11-196C806992D4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4933" y="940753"/>
            <a:ext cx="1839085" cy="1884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Arthur\AppData\Local\Microsoft\Windows\INetCache\Content.Word\CC.PNG">
            <a:extLst>
              <a:ext uri="{FF2B5EF4-FFF2-40B4-BE49-F238E27FC236}">
                <a16:creationId xmlns:a16="http://schemas.microsoft.com/office/drawing/2014/main" id="{1AB47B42-17B9-415C-B1FE-743A72843759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047" y="4873793"/>
            <a:ext cx="2033953" cy="1398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21099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2C5F8-22E6-4A4A-A511-7DB9DD814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Hvad </a:t>
            </a:r>
            <a:r>
              <a:rPr lang="en-US" dirty="0" err="1"/>
              <a:t>fortæller</a:t>
            </a:r>
            <a:r>
              <a:rPr lang="en-US" dirty="0"/>
              <a:t> </a:t>
            </a:r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om at </a:t>
            </a:r>
            <a:r>
              <a:rPr lang="en-US" dirty="0" err="1"/>
              <a:t>forstå</a:t>
            </a:r>
            <a:r>
              <a:rPr lang="en-US" dirty="0"/>
              <a:t> og tale om </a:t>
            </a:r>
            <a:r>
              <a:rPr lang="en-US" dirty="0" err="1"/>
              <a:t>komplekse</a:t>
            </a:r>
            <a:r>
              <a:rPr lang="en-US" dirty="0"/>
              <a:t> </a:t>
            </a:r>
            <a:r>
              <a:rPr lang="en-US" dirty="0" err="1"/>
              <a:t>fænomener</a:t>
            </a:r>
            <a:r>
              <a:rPr lang="en-US" dirty="0"/>
              <a:t>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E460D0-1C8B-432D-A577-AC29B3D0D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Selv</a:t>
            </a:r>
            <a:r>
              <a:rPr lang="en-US" dirty="0"/>
              <a:t> </a:t>
            </a:r>
            <a:r>
              <a:rPr lang="en-US" dirty="0" err="1"/>
              <a:t>relativt</a:t>
            </a:r>
            <a:r>
              <a:rPr lang="en-US" dirty="0"/>
              <a:t> simple, </a:t>
            </a:r>
            <a:r>
              <a:rPr lang="en-US" dirty="0" err="1"/>
              <a:t>komplekse</a:t>
            </a:r>
            <a:r>
              <a:rPr lang="en-US" dirty="0"/>
              <a:t> </a:t>
            </a:r>
            <a:r>
              <a:rPr lang="en-US" dirty="0" err="1"/>
              <a:t>fænomener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sker</a:t>
            </a:r>
            <a:r>
              <a:rPr lang="en-US" dirty="0"/>
              <a:t> </a:t>
            </a:r>
            <a:r>
              <a:rPr lang="en-US" dirty="0" err="1"/>
              <a:t>lige</a:t>
            </a:r>
            <a:r>
              <a:rPr lang="en-US" dirty="0"/>
              <a:t> </a:t>
            </a:r>
            <a:r>
              <a:rPr lang="en-US" dirty="0" err="1"/>
              <a:t>foran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svære</a:t>
            </a:r>
            <a:r>
              <a:rPr lang="en-US" dirty="0"/>
              <a:t> at </a:t>
            </a:r>
            <a:r>
              <a:rPr lang="en-US" dirty="0" err="1"/>
              <a:t>beskrive</a:t>
            </a:r>
            <a:r>
              <a:rPr lang="en-US" dirty="0"/>
              <a:t> på </a:t>
            </a:r>
            <a:r>
              <a:rPr lang="en-US" i="1" dirty="0"/>
              <a:t>system-</a:t>
            </a:r>
            <a:r>
              <a:rPr lang="en-US" i="1" dirty="0" err="1"/>
              <a:t>niveau</a:t>
            </a:r>
            <a:endParaRPr lang="en-US" i="1" dirty="0"/>
          </a:p>
          <a:p>
            <a:endParaRPr lang="en-US" dirty="0"/>
          </a:p>
          <a:p>
            <a:r>
              <a:rPr lang="en-US" dirty="0" err="1"/>
              <a:t>Komplekse</a:t>
            </a:r>
            <a:r>
              <a:rPr lang="en-US" dirty="0"/>
              <a:t> </a:t>
            </a:r>
            <a:r>
              <a:rPr lang="en-US" dirty="0" err="1"/>
              <a:t>Systemer-vinklen</a:t>
            </a:r>
            <a:r>
              <a:rPr lang="en-US" dirty="0"/>
              <a:t> giver </a:t>
            </a:r>
            <a:r>
              <a:rPr lang="en-US" dirty="0" err="1"/>
              <a:t>os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adfærd</a:t>
            </a:r>
            <a:r>
              <a:rPr lang="en-US" dirty="0"/>
              <a:t> og </a:t>
            </a:r>
            <a:r>
              <a:rPr lang="en-US" dirty="0" err="1"/>
              <a:t>egenskaber</a:t>
            </a:r>
            <a:r>
              <a:rPr lang="en-US" dirty="0"/>
              <a:t>”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b="1" dirty="0" err="1"/>
              <a:t>intuitiv</a:t>
            </a:r>
            <a:r>
              <a:rPr lang="en-US" b="1" dirty="0"/>
              <a:t> </a:t>
            </a:r>
            <a:r>
              <a:rPr lang="en-US" b="1" dirty="0" err="1"/>
              <a:t>tilgang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et </a:t>
            </a:r>
            <a:r>
              <a:rPr lang="en-US" dirty="0" err="1"/>
              <a:t>fænomen</a:t>
            </a:r>
            <a:r>
              <a:rPr lang="en-US" dirty="0"/>
              <a:t>, </a:t>
            </a:r>
            <a:r>
              <a:rPr lang="en-US" dirty="0" err="1"/>
              <a:t>selv</a:t>
            </a:r>
            <a:r>
              <a:rPr lang="en-US" dirty="0"/>
              <a:t> for ABM-”</a:t>
            </a:r>
            <a:r>
              <a:rPr lang="en-US" dirty="0" err="1"/>
              <a:t>novicer</a:t>
            </a:r>
            <a:r>
              <a:rPr lang="en-US" dirty="0"/>
              <a:t>”</a:t>
            </a:r>
          </a:p>
          <a:p>
            <a:pPr lvl="1"/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analytisk</a:t>
            </a:r>
            <a:r>
              <a:rPr lang="en-US" dirty="0"/>
              <a:t> </a:t>
            </a:r>
            <a:r>
              <a:rPr lang="en-US" dirty="0" err="1"/>
              <a:t>tilgang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beskrive</a:t>
            </a:r>
            <a:r>
              <a:rPr lang="en-US" dirty="0"/>
              <a:t> og </a:t>
            </a:r>
            <a:r>
              <a:rPr lang="en-US" dirty="0" err="1"/>
              <a:t>bedre</a:t>
            </a:r>
            <a:r>
              <a:rPr lang="en-US" dirty="0"/>
              <a:t> </a:t>
            </a:r>
            <a:r>
              <a:rPr lang="en-US" dirty="0" err="1"/>
              <a:t>forstå</a:t>
            </a:r>
            <a:r>
              <a:rPr lang="en-US" dirty="0"/>
              <a:t> </a:t>
            </a:r>
            <a:r>
              <a:rPr lang="en-US" dirty="0" err="1"/>
              <a:t>fænomener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b="1" dirty="0" err="1"/>
              <a:t>mikro</a:t>
            </a:r>
            <a:r>
              <a:rPr lang="en-US" b="1" dirty="0"/>
              <a:t>- </a:t>
            </a:r>
            <a:r>
              <a:rPr lang="en-US" b="1" dirty="0" err="1"/>
              <a:t>til</a:t>
            </a:r>
            <a:r>
              <a:rPr lang="en-US" b="1" dirty="0"/>
              <a:t> </a:t>
            </a:r>
            <a:r>
              <a:rPr lang="en-US" b="1" dirty="0" err="1"/>
              <a:t>makroniveau</a:t>
            </a:r>
            <a:endParaRPr lang="en-US" b="1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071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B477A2-AE41-BB41-B24B-88C7AF8DC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86" y="175360"/>
            <a:ext cx="2295525" cy="1885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D9E0A8-7548-5E41-992B-46C9599F4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51547"/>
            <a:ext cx="1981200" cy="1933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B6A66B-8B8B-134F-B0EB-3A5D0FAB2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596" y="76124"/>
            <a:ext cx="2040694" cy="208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595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660" y="2475602"/>
            <a:ext cx="3887140" cy="39249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700" b="1" dirty="0" err="1"/>
              <a:t>Græs</a:t>
            </a:r>
            <a:endParaRPr lang="en-US" sz="2700" b="1" dirty="0"/>
          </a:p>
          <a:p>
            <a:pPr marL="514350" indent="-514350">
              <a:buFont typeface="+mj-lt"/>
              <a:buAutoNum type="arabicPeriod"/>
            </a:pPr>
            <a:r>
              <a:rPr lang="en-US" sz="2700" dirty="0" err="1"/>
              <a:t>Hvis</a:t>
            </a:r>
            <a:r>
              <a:rPr lang="en-US" sz="2700" dirty="0"/>
              <a:t> jeg </a:t>
            </a:r>
            <a:r>
              <a:rPr lang="en-US" sz="2700" dirty="0" err="1"/>
              <a:t>bliver</a:t>
            </a:r>
            <a:r>
              <a:rPr lang="en-US" sz="2700" dirty="0"/>
              <a:t> </a:t>
            </a:r>
            <a:r>
              <a:rPr lang="en-US" sz="2700" dirty="0" err="1"/>
              <a:t>spist</a:t>
            </a:r>
            <a:r>
              <a:rPr lang="en-US" sz="2700" dirty="0"/>
              <a:t> </a:t>
            </a:r>
            <a:r>
              <a:rPr lang="en-US" sz="2700" dirty="0" err="1"/>
              <a:t>vokser</a:t>
            </a:r>
            <a:r>
              <a:rPr lang="en-US" sz="2700" dirty="0"/>
              <a:t> jeg </a:t>
            </a:r>
            <a:r>
              <a:rPr lang="en-US" sz="2700" dirty="0" err="1"/>
              <a:t>tilbage</a:t>
            </a:r>
            <a:r>
              <a:rPr lang="en-US" sz="2700" dirty="0"/>
              <a:t> </a:t>
            </a:r>
            <a:r>
              <a:rPr lang="en-US" sz="2700" dirty="0" err="1"/>
              <a:t>efter</a:t>
            </a:r>
            <a:r>
              <a:rPr lang="en-US" sz="2700" dirty="0"/>
              <a:t> </a:t>
            </a:r>
            <a:r>
              <a:rPr lang="en-US" sz="2700" dirty="0" err="1"/>
              <a:t>noget</a:t>
            </a:r>
            <a:r>
              <a:rPr lang="en-US" sz="2700" dirty="0"/>
              <a:t> </a:t>
            </a:r>
            <a:r>
              <a:rPr lang="en-US" sz="2700" dirty="0" err="1"/>
              <a:t>tid</a:t>
            </a:r>
            <a:r>
              <a:rPr lang="en-US" sz="2700" dirty="0"/>
              <a:t> (</a:t>
            </a:r>
            <a:r>
              <a:rPr lang="en-US" sz="2700" dirty="0" err="1"/>
              <a:t>græs</a:t>
            </a:r>
            <a:r>
              <a:rPr lang="en-US" sz="2700" dirty="0"/>
              <a:t> </a:t>
            </a:r>
            <a:r>
              <a:rPr lang="en-US" sz="2700" dirty="0" err="1"/>
              <a:t>eller</a:t>
            </a:r>
            <a:r>
              <a:rPr lang="en-US" sz="2700" dirty="0"/>
              <a:t> </a:t>
            </a:r>
            <a:r>
              <a:rPr lang="en-US" sz="2700" dirty="0" err="1"/>
              <a:t>ikke-græs</a:t>
            </a:r>
            <a:r>
              <a:rPr lang="en-US" sz="2700" dirty="0"/>
              <a:t>)</a:t>
            </a:r>
          </a:p>
          <a:p>
            <a:endParaRPr lang="en-US" sz="27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6689" y="2475602"/>
            <a:ext cx="5101651" cy="410780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/>
              <a:t>Får</a:t>
            </a:r>
            <a:r>
              <a:rPr lang="en-US" b="1" dirty="0"/>
              <a:t> &amp; </a:t>
            </a:r>
            <a:r>
              <a:rPr lang="en-US" b="1" dirty="0" err="1"/>
              <a:t>Ulve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Jeg </a:t>
            </a:r>
            <a:r>
              <a:rPr lang="en-US" dirty="0" err="1"/>
              <a:t>vandrer</a:t>
            </a:r>
            <a:r>
              <a:rPr lang="en-US" dirty="0"/>
              <a:t> </a:t>
            </a:r>
            <a:r>
              <a:rPr lang="en-US" dirty="0" err="1"/>
              <a:t>rundt</a:t>
            </a:r>
            <a:r>
              <a:rPr lang="en-US" dirty="0"/>
              <a:t> </a:t>
            </a:r>
            <a:r>
              <a:rPr lang="en-US" b="1" dirty="0"/>
              <a:t>(location)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Og </a:t>
            </a:r>
            <a:r>
              <a:rPr lang="en-US" dirty="0" err="1"/>
              <a:t>forbrænder</a:t>
            </a:r>
            <a:r>
              <a:rPr lang="en-US" dirty="0"/>
              <a:t> </a:t>
            </a:r>
            <a:r>
              <a:rPr lang="en-US" b="1" dirty="0" err="1"/>
              <a:t>energi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Hvis</a:t>
            </a:r>
            <a:r>
              <a:rPr lang="en-US" dirty="0"/>
              <a:t> jeg </a:t>
            </a:r>
            <a:r>
              <a:rPr lang="en-US" dirty="0" err="1"/>
              <a:t>løber</a:t>
            </a:r>
            <a:r>
              <a:rPr lang="en-US" dirty="0"/>
              <a:t> </a:t>
            </a:r>
            <a:r>
              <a:rPr lang="en-US" dirty="0" err="1"/>
              <a:t>tør</a:t>
            </a:r>
            <a:r>
              <a:rPr lang="en-US" dirty="0"/>
              <a:t> for </a:t>
            </a:r>
            <a:r>
              <a:rPr lang="en-US" dirty="0" err="1"/>
              <a:t>energi</a:t>
            </a:r>
            <a:r>
              <a:rPr lang="en-US" dirty="0"/>
              <a:t> </a:t>
            </a:r>
            <a:r>
              <a:rPr lang="en-US" dirty="0" err="1"/>
              <a:t>dør</a:t>
            </a:r>
            <a:r>
              <a:rPr lang="en-US" dirty="0"/>
              <a:t> jeg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Hvis</a:t>
            </a:r>
            <a:r>
              <a:rPr lang="en-US" dirty="0"/>
              <a:t> jeg har </a:t>
            </a:r>
            <a:r>
              <a:rPr lang="en-US" dirty="0" err="1"/>
              <a:t>nok</a:t>
            </a:r>
            <a:r>
              <a:rPr lang="en-US" dirty="0"/>
              <a:t> </a:t>
            </a:r>
            <a:r>
              <a:rPr lang="en-US" dirty="0" err="1"/>
              <a:t>energi</a:t>
            </a:r>
            <a:r>
              <a:rPr lang="en-US" dirty="0"/>
              <a:t> </a:t>
            </a:r>
            <a:r>
              <a:rPr lang="en-US" dirty="0" err="1"/>
              <a:t>reproducerer</a:t>
            </a:r>
            <a:r>
              <a:rPr lang="en-US" dirty="0"/>
              <a:t> jeg </a:t>
            </a:r>
            <a:r>
              <a:rPr lang="en-US" dirty="0" err="1"/>
              <a:t>måske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Hvis</a:t>
            </a:r>
            <a:r>
              <a:rPr lang="en-US" dirty="0"/>
              <a:t> der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græs</a:t>
            </a:r>
            <a:r>
              <a:rPr lang="en-US" dirty="0"/>
              <a:t>/</a:t>
            </a:r>
            <a:r>
              <a:rPr lang="en-US" dirty="0" err="1"/>
              <a:t>får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nærheden</a:t>
            </a:r>
            <a:r>
              <a:rPr lang="en-US" dirty="0"/>
              <a:t>, </a:t>
            </a:r>
            <a:r>
              <a:rPr lang="en-US" dirty="0" err="1"/>
              <a:t>spiser</a:t>
            </a:r>
            <a:r>
              <a:rPr lang="en-US" dirty="0"/>
              <a:t> jeg og </a:t>
            </a:r>
            <a:r>
              <a:rPr lang="en-US" dirty="0" err="1"/>
              <a:t>får</a:t>
            </a:r>
            <a:r>
              <a:rPr lang="en-US" dirty="0"/>
              <a:t> </a:t>
            </a:r>
            <a:r>
              <a:rPr lang="en-US" dirty="0" err="1"/>
              <a:t>energi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BDB9FE-39D2-4C2E-9C62-F51EA5CE7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86" y="175360"/>
            <a:ext cx="2295525" cy="1885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094A77-7533-44A7-BE24-7EA976AC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596" y="76124"/>
            <a:ext cx="2040694" cy="2084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2DD2E4-FF29-4F71-AB3F-7CDCDFFC4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151547"/>
            <a:ext cx="198120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05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4514-BD61-BD4B-AA3E-34269C882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Spørgsmål</a:t>
            </a:r>
            <a:r>
              <a:rPr lang="en-US" dirty="0"/>
              <a:t> </a:t>
            </a:r>
            <a:r>
              <a:rPr lang="en-US" dirty="0" err="1"/>
              <a:t>imens</a:t>
            </a:r>
            <a:r>
              <a:rPr lang="en-US" dirty="0"/>
              <a:t> vi </a:t>
            </a:r>
            <a:r>
              <a:rPr lang="en-US" dirty="0" err="1"/>
              <a:t>kigger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modellen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AFE76-D56F-B045-BBF9-17EB4F267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 err="1"/>
              <a:t>Hvad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“</a:t>
            </a:r>
            <a:r>
              <a:rPr lang="en-US" dirty="0" err="1"/>
              <a:t>urealistisk</a:t>
            </a:r>
            <a:r>
              <a:rPr lang="en-US" dirty="0"/>
              <a:t>” I </a:t>
            </a:r>
            <a:r>
              <a:rPr lang="en-US" dirty="0" err="1"/>
              <a:t>modellen</a:t>
            </a:r>
            <a:r>
              <a:rPr lang="en-US" dirty="0"/>
              <a:t>? </a:t>
            </a:r>
          </a:p>
          <a:p>
            <a:r>
              <a:rPr lang="en-US" dirty="0" err="1"/>
              <a:t>Hvilken</a:t>
            </a:r>
            <a:r>
              <a:rPr lang="en-US" dirty="0"/>
              <a:t> </a:t>
            </a:r>
            <a:r>
              <a:rPr lang="en-US" dirty="0" err="1"/>
              <a:t>effekt</a:t>
            </a:r>
            <a:r>
              <a:rPr lang="en-US" dirty="0"/>
              <a:t> </a:t>
            </a:r>
            <a:r>
              <a:rPr lang="en-US" dirty="0" err="1"/>
              <a:t>tror</a:t>
            </a:r>
            <a:r>
              <a:rPr lang="en-US" dirty="0"/>
              <a:t> du at </a:t>
            </a:r>
            <a:r>
              <a:rPr lang="en-US" dirty="0" err="1"/>
              <a:t>denne</a:t>
            </a:r>
            <a:r>
              <a:rPr lang="en-US" dirty="0"/>
              <a:t> </a:t>
            </a:r>
            <a:r>
              <a:rPr lang="en-US" dirty="0" err="1"/>
              <a:t>simplificering</a:t>
            </a:r>
            <a:r>
              <a:rPr lang="en-US" dirty="0"/>
              <a:t> </a:t>
            </a:r>
            <a:r>
              <a:rPr lang="en-US" dirty="0" err="1"/>
              <a:t>har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modellens</a:t>
            </a:r>
            <a:r>
              <a:rPr lang="en-US" dirty="0"/>
              <a:t> </a:t>
            </a:r>
            <a:r>
              <a:rPr lang="en-US" dirty="0" err="1"/>
              <a:t>adfærd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systemniveau</a:t>
            </a:r>
            <a:r>
              <a:rPr lang="en-US" dirty="0"/>
              <a:t>?</a:t>
            </a:r>
          </a:p>
          <a:p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kunne</a:t>
            </a:r>
            <a:r>
              <a:rPr lang="en-US" dirty="0"/>
              <a:t> man </a:t>
            </a:r>
            <a:r>
              <a:rPr lang="en-US" dirty="0" err="1"/>
              <a:t>ændre</a:t>
            </a:r>
            <a:r>
              <a:rPr lang="en-US" dirty="0"/>
              <a:t> </a:t>
            </a:r>
            <a:r>
              <a:rPr lang="en-US" dirty="0" err="1"/>
              <a:t>det</a:t>
            </a:r>
            <a:r>
              <a:rPr lang="en-US" dirty="0"/>
              <a:t>?</a:t>
            </a:r>
          </a:p>
          <a:p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tror</a:t>
            </a:r>
            <a:r>
              <a:rPr lang="en-US" dirty="0"/>
              <a:t> du at </a:t>
            </a:r>
            <a:r>
              <a:rPr lang="en-US" dirty="0" err="1"/>
              <a:t>modellen</a:t>
            </a:r>
            <a:r>
              <a:rPr lang="en-US" dirty="0"/>
              <a:t> </a:t>
            </a:r>
            <a:r>
              <a:rPr lang="en-US" dirty="0" err="1"/>
              <a:t>ville</a:t>
            </a:r>
            <a:r>
              <a:rPr lang="en-US" dirty="0"/>
              <a:t> </a:t>
            </a:r>
            <a:r>
              <a:rPr lang="en-US" dirty="0" err="1"/>
              <a:t>opføre</a:t>
            </a:r>
            <a:r>
              <a:rPr lang="en-US" dirty="0"/>
              <a:t> sig </a:t>
            </a:r>
            <a:r>
              <a:rPr lang="en-US" dirty="0" err="1"/>
              <a:t>bagefter</a:t>
            </a:r>
            <a:r>
              <a:rPr lang="en-US" dirty="0"/>
              <a:t>,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hvorfor</a:t>
            </a:r>
            <a:r>
              <a:rPr lang="en-US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31566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A73F8-ECBB-4359-A5BC-2E0EAEAD2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Flere</a:t>
            </a:r>
            <a:r>
              <a:rPr lang="en-US" dirty="0"/>
              <a:t> simple, men </a:t>
            </a:r>
            <a:r>
              <a:rPr lang="en-US" dirty="0" err="1"/>
              <a:t>interessante</a:t>
            </a:r>
            <a:r>
              <a:rPr lang="en-US" dirty="0"/>
              <a:t> </a:t>
            </a:r>
            <a:r>
              <a:rPr lang="en-US" dirty="0" err="1"/>
              <a:t>modeller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1FE385-3DD8-4FFD-82CF-F528B66F7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82" y="1738054"/>
            <a:ext cx="2736120" cy="2779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B4CA07-0E53-48BD-B30A-3A255FBC4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419" y="1270000"/>
            <a:ext cx="3288264" cy="32750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4CFB22-87A2-064F-9E64-155A6B266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6945" y="1270000"/>
            <a:ext cx="3558548" cy="353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21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9E046-57DD-B744-8A3F-1DCDA1FF8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BehaviorSpace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DCA1F-8FDE-D94A-8D90-9B2C6748B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Automatisering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input-output </a:t>
            </a:r>
            <a:r>
              <a:rPr lang="en-US" dirty="0" err="1"/>
              <a:t>indsamling</a:t>
            </a:r>
            <a:endParaRPr lang="en-US" dirty="0"/>
          </a:p>
          <a:p>
            <a:r>
              <a:rPr lang="en-US" dirty="0"/>
              <a:t>Definer “</a:t>
            </a:r>
            <a:r>
              <a:rPr lang="en-US" dirty="0" err="1"/>
              <a:t>parameterrummet</a:t>
            </a:r>
            <a:r>
              <a:rPr lang="en-US" dirty="0"/>
              <a:t>”</a:t>
            </a:r>
          </a:p>
          <a:p>
            <a:pPr lvl="1"/>
            <a:r>
              <a:rPr lang="en-US" dirty="0" err="1"/>
              <a:t>Hvor</a:t>
            </a:r>
            <a:r>
              <a:rPr lang="en-US" dirty="0"/>
              <a:t> </a:t>
            </a:r>
            <a:r>
              <a:rPr lang="en-US" dirty="0" err="1"/>
              <a:t>fintkornet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analysen</a:t>
            </a:r>
            <a:r>
              <a:rPr lang="en-US" dirty="0"/>
              <a:t> </a:t>
            </a:r>
            <a:r>
              <a:rPr lang="en-US" dirty="0" err="1"/>
              <a:t>være</a:t>
            </a:r>
            <a:r>
              <a:rPr lang="en-US" dirty="0"/>
              <a:t>? Jo mere </a:t>
            </a:r>
            <a:r>
              <a:rPr lang="en-US" dirty="0" err="1"/>
              <a:t>fintkornet</a:t>
            </a:r>
            <a:r>
              <a:rPr lang="en-US" dirty="0"/>
              <a:t>, jo mere </a:t>
            </a:r>
            <a:r>
              <a:rPr lang="en-US" dirty="0" err="1"/>
              <a:t>præcist</a:t>
            </a:r>
            <a:r>
              <a:rPr lang="en-US" dirty="0"/>
              <a:t>, men jo </a:t>
            </a:r>
            <a:r>
              <a:rPr lang="en-US" dirty="0" err="1"/>
              <a:t>længere</a:t>
            </a:r>
            <a:r>
              <a:rPr lang="en-US" dirty="0"/>
              <a:t> </a:t>
            </a:r>
            <a:r>
              <a:rPr lang="en-US" dirty="0" err="1"/>
              <a:t>tid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Hvilke</a:t>
            </a:r>
            <a:r>
              <a:rPr lang="en-US" dirty="0"/>
              <a:t> </a:t>
            </a:r>
            <a:r>
              <a:rPr lang="en-US" dirty="0" err="1"/>
              <a:t>parametre</a:t>
            </a:r>
            <a:r>
              <a:rPr lang="en-US" dirty="0"/>
              <a:t>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varieres</a:t>
            </a:r>
            <a:r>
              <a:rPr lang="en-US" dirty="0"/>
              <a:t>? </a:t>
            </a:r>
            <a:r>
              <a:rPr lang="en-US" dirty="0" err="1"/>
              <a:t>Og</a:t>
            </a:r>
            <a:r>
              <a:rPr lang="en-US" dirty="0"/>
              <a:t> I </a:t>
            </a:r>
            <a:r>
              <a:rPr lang="en-US" dirty="0" err="1"/>
              <a:t>hvilke</a:t>
            </a:r>
            <a:r>
              <a:rPr lang="en-US" dirty="0"/>
              <a:t> </a:t>
            </a:r>
            <a:r>
              <a:rPr lang="en-US" dirty="0" err="1"/>
              <a:t>kombinationer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Hvor</a:t>
            </a:r>
            <a:r>
              <a:rPr lang="en-US" dirty="0"/>
              <a:t> mange </a:t>
            </a:r>
            <a:r>
              <a:rPr lang="en-US" dirty="0" err="1"/>
              <a:t>simuleringer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hver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Hvilke</a:t>
            </a:r>
            <a:r>
              <a:rPr lang="en-US" dirty="0"/>
              <a:t> outputs </a:t>
            </a:r>
            <a:r>
              <a:rPr lang="en-US" dirty="0" err="1"/>
              <a:t>skal</a:t>
            </a:r>
            <a:r>
              <a:rPr lang="en-US" dirty="0"/>
              <a:t> </a:t>
            </a:r>
            <a:r>
              <a:rPr lang="en-US" dirty="0" err="1"/>
              <a:t>måles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Hvor</a:t>
            </a:r>
            <a:r>
              <a:rPr lang="en-US" dirty="0"/>
              <a:t> </a:t>
            </a:r>
            <a:r>
              <a:rPr lang="en-US" dirty="0" err="1"/>
              <a:t>ofte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vi </a:t>
            </a:r>
            <a:r>
              <a:rPr lang="en-US" dirty="0" err="1"/>
              <a:t>måle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87679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F25FC-9D02-4749-A1D7-1BD18FB6D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Jeres</a:t>
            </a:r>
            <a:r>
              <a:rPr lang="en-US" dirty="0"/>
              <a:t> tur!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F5E0F-C1B3-5F42-9654-59DF16520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Find </a:t>
            </a:r>
            <a:r>
              <a:rPr lang="en-US" dirty="0" err="1"/>
              <a:t>sammen</a:t>
            </a:r>
            <a:r>
              <a:rPr lang="en-US" dirty="0"/>
              <a:t> I </a:t>
            </a:r>
            <a:r>
              <a:rPr lang="en-US" dirty="0" err="1"/>
              <a:t>grupper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2-4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kig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modelbiblioteket</a:t>
            </a:r>
            <a:endParaRPr lang="en-US" dirty="0"/>
          </a:p>
          <a:p>
            <a:r>
              <a:rPr lang="en-US" dirty="0" err="1"/>
              <a:t>Brug</a:t>
            </a:r>
            <a:r>
              <a:rPr lang="en-US" dirty="0"/>
              <a:t> </a:t>
            </a:r>
            <a:r>
              <a:rPr lang="en-US" dirty="0" err="1"/>
              <a:t>arbejdshæftet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udvidde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de </a:t>
            </a:r>
            <a:r>
              <a:rPr lang="en-US" dirty="0" err="1"/>
              <a:t>eksisterende</a:t>
            </a:r>
            <a:r>
              <a:rPr lang="en-US" dirty="0"/>
              <a:t> </a:t>
            </a:r>
            <a:r>
              <a:rPr lang="en-US" dirty="0" err="1"/>
              <a:t>modeller</a:t>
            </a:r>
            <a:endParaRPr lang="en-US" dirty="0"/>
          </a:p>
          <a:p>
            <a:r>
              <a:rPr lang="da-DK" dirty="0"/>
              <a:t>Beskriv modellen; både på Agent- og System-niveau</a:t>
            </a:r>
            <a:endParaRPr lang="en-US" dirty="0"/>
          </a:p>
          <a:p>
            <a:r>
              <a:rPr lang="da-DK" dirty="0"/>
              <a:t>Er der noget i modellen som du synes er forkert, eller ikke </a:t>
            </a:r>
            <a:r>
              <a:rPr lang="da-DK" i="1" dirty="0"/>
              <a:t>helt </a:t>
            </a:r>
            <a:r>
              <a:rPr lang="da-DK" dirty="0"/>
              <a:t>rigtigt? </a:t>
            </a:r>
            <a:endParaRPr lang="en-US" dirty="0"/>
          </a:p>
          <a:p>
            <a:pPr lvl="1"/>
            <a:r>
              <a:rPr lang="da-DK" dirty="0"/>
              <a:t>Hvad er der vejen med det?</a:t>
            </a:r>
            <a:endParaRPr lang="en-US" dirty="0"/>
          </a:p>
          <a:p>
            <a:pPr lvl="1"/>
            <a:r>
              <a:rPr lang="da-DK" dirty="0"/>
              <a:t>Hvilke konsekvenser for modellen har det?</a:t>
            </a:r>
            <a:endParaRPr lang="en-US" dirty="0"/>
          </a:p>
          <a:p>
            <a:pPr lvl="1"/>
            <a:r>
              <a:rPr lang="da-DK" dirty="0"/>
              <a:t>Kan det ”fixes”? </a:t>
            </a:r>
            <a:endParaRPr lang="en-US" dirty="0"/>
          </a:p>
          <a:p>
            <a:pPr lvl="1"/>
            <a:r>
              <a:rPr lang="da-DK" dirty="0"/>
              <a:t>Så fix det </a:t>
            </a:r>
            <a:r>
              <a:rPr lang="da-DK" dirty="0">
                <a:sym typeface="Segoe UI Emoji"/>
              </a:rPr>
              <a:t>😉</a:t>
            </a:r>
            <a:endParaRPr lang="en-US" dirty="0"/>
          </a:p>
          <a:p>
            <a:r>
              <a:rPr lang="da-DK" dirty="0"/>
              <a:t>Gruppepræsentation og refleksion:</a:t>
            </a:r>
            <a:endParaRPr lang="en-US" dirty="0"/>
          </a:p>
          <a:p>
            <a:pPr lvl="1"/>
            <a:r>
              <a:rPr lang="da-DK" dirty="0"/>
              <a:t>Hvad ændrede I og hvordan?</a:t>
            </a:r>
            <a:endParaRPr lang="en-US" dirty="0"/>
          </a:p>
          <a:p>
            <a:pPr lvl="1"/>
            <a:r>
              <a:rPr lang="da-DK" dirty="0"/>
              <a:t>Er modellen bedre nu? </a:t>
            </a:r>
            <a:endParaRPr lang="en-US" dirty="0"/>
          </a:p>
          <a:p>
            <a:pPr lvl="1"/>
            <a:r>
              <a:rPr lang="da-DK" dirty="0"/>
              <a:t>Hvordan ved vi det?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52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B6AED-0543-D34D-B6D5-6895271D3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Lidt</a:t>
            </a:r>
            <a:r>
              <a:rPr lang="en-US" dirty="0"/>
              <a:t> mere om </a:t>
            </a:r>
            <a:r>
              <a:rPr lang="en-US" dirty="0" err="1"/>
              <a:t>modeller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hvorfor</a:t>
            </a:r>
            <a:r>
              <a:rPr lang="en-US" dirty="0"/>
              <a:t> </a:t>
            </a:r>
            <a:r>
              <a:rPr lang="en-US" dirty="0" err="1"/>
              <a:t>jeg</a:t>
            </a:r>
            <a:r>
              <a:rPr lang="en-US" dirty="0"/>
              <a:t> </a:t>
            </a:r>
            <a:r>
              <a:rPr lang="en-US" dirty="0" err="1"/>
              <a:t>elsker</a:t>
            </a:r>
            <a:r>
              <a:rPr lang="en-US" dirty="0"/>
              <a:t> </a:t>
            </a:r>
            <a:r>
              <a:rPr lang="en-US" dirty="0" err="1"/>
              <a:t>dem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6FE77-24D4-CB49-ADC5-29D599A8F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9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11CB7-BE28-48A1-BE1F-A9C6F180C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grunde</a:t>
            </a:r>
            <a:r>
              <a:rPr lang="en-US" dirty="0"/>
              <a:t>: </a:t>
            </a:r>
            <a:r>
              <a:rPr lang="en-US" dirty="0" err="1"/>
              <a:t>Hvorfor</a:t>
            </a:r>
            <a:r>
              <a:rPr lang="en-US" dirty="0"/>
              <a:t> </a:t>
            </a:r>
            <a:r>
              <a:rPr lang="en-US" dirty="0" err="1"/>
              <a:t>modeller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B334F7-F2FB-4A03-B2A7-05F7552AB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sagt</a:t>
            </a:r>
            <a:r>
              <a:rPr lang="en-US" dirty="0"/>
              <a:t>: De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hjælpe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med at </a:t>
            </a:r>
            <a:r>
              <a:rPr lang="en-US" b="1" i="1" dirty="0" err="1"/>
              <a:t>offloade</a:t>
            </a:r>
            <a:r>
              <a:rPr lang="en-US" b="1" i="1" dirty="0"/>
              <a:t> </a:t>
            </a:r>
            <a:r>
              <a:rPr lang="en-US" b="1" i="1" dirty="0" err="1"/>
              <a:t>mikro-niveau-mekanismerne</a:t>
            </a:r>
            <a:r>
              <a:rPr lang="en-US" b="1" i="1" dirty="0"/>
              <a:t> </a:t>
            </a:r>
            <a:r>
              <a:rPr lang="en-US" dirty="0" err="1"/>
              <a:t>så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vi se den </a:t>
            </a:r>
            <a:r>
              <a:rPr lang="en-US" dirty="0" err="1"/>
              <a:t>større</a:t>
            </a:r>
            <a:r>
              <a:rPr lang="en-US" dirty="0"/>
              <a:t> </a:t>
            </a:r>
            <a:r>
              <a:rPr lang="en-US" dirty="0" err="1"/>
              <a:t>sammenhæng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</a:t>
            </a:r>
            <a:r>
              <a:rPr lang="en-US" dirty="0" err="1"/>
              <a:t>makro-niveau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Derudover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/>
              <a:t>Giver et </a:t>
            </a:r>
            <a:r>
              <a:rPr lang="en-US" b="1" i="1" dirty="0" err="1"/>
              <a:t>repræsentationssprog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ikke </a:t>
            </a:r>
            <a:r>
              <a:rPr lang="en-US" dirty="0" err="1"/>
              <a:t>kræver</a:t>
            </a:r>
            <a:r>
              <a:rPr lang="en-US" dirty="0"/>
              <a:t> </a:t>
            </a:r>
            <a:r>
              <a:rPr lang="en-US" dirty="0" err="1"/>
              <a:t>årevis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specialiceret</a:t>
            </a:r>
            <a:r>
              <a:rPr lang="en-US" dirty="0"/>
              <a:t> </a:t>
            </a:r>
            <a:r>
              <a:rPr lang="en-US" dirty="0" err="1"/>
              <a:t>træning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Hjælpe</a:t>
            </a:r>
            <a:r>
              <a:rPr lang="en-US" dirty="0"/>
              <a:t> med at </a:t>
            </a:r>
            <a:r>
              <a:rPr lang="en-US" b="1" i="1" dirty="0" err="1"/>
              <a:t>udforske</a:t>
            </a:r>
            <a:r>
              <a:rPr lang="en-US" b="1" i="1" dirty="0"/>
              <a:t> </a:t>
            </a:r>
            <a:r>
              <a:rPr lang="en-US" b="1" i="1" dirty="0" err="1"/>
              <a:t>parameterrummet</a:t>
            </a:r>
            <a:r>
              <a:rPr lang="en-US" b="1" i="1" dirty="0"/>
              <a:t>,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b="1" i="1" dirty="0" err="1"/>
              <a:t>automatisere</a:t>
            </a:r>
            <a:r>
              <a:rPr lang="en-US" b="1" i="1" dirty="0"/>
              <a:t> </a:t>
            </a:r>
            <a:r>
              <a:rPr lang="en-US" dirty="0" err="1"/>
              <a:t>disse</a:t>
            </a:r>
            <a:r>
              <a:rPr lang="en-US" dirty="0"/>
              <a:t> </a:t>
            </a:r>
            <a:r>
              <a:rPr lang="en-US" dirty="0" err="1"/>
              <a:t>udforskninger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732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5BBA6-B8F4-4C9D-9672-CA52A3D93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Byttedyr</a:t>
            </a:r>
            <a:r>
              <a:rPr lang="en-US" dirty="0"/>
              <a:t> og </a:t>
            </a:r>
            <a:r>
              <a:rPr lang="en-US" dirty="0" err="1"/>
              <a:t>rovdyr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økosystemer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CA6499-D897-4D8C-AE87-216FBA0ED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38" y="3975100"/>
            <a:ext cx="8026400" cy="2882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F69711-BC85-411C-896B-3751DDDF9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667" y="965060"/>
            <a:ext cx="3984414" cy="2633951"/>
          </a:xfrm>
          <a:prstGeom prst="rect">
            <a:avLst/>
          </a:prstGeom>
        </p:spPr>
      </p:pic>
      <p:pic>
        <p:nvPicPr>
          <p:cNvPr id="1026" name="Picture 2" descr="Image result for predator prey dynamics">
            <a:extLst>
              <a:ext uri="{FF2B5EF4-FFF2-40B4-BE49-F238E27FC236}">
                <a16:creationId xmlns:a16="http://schemas.microsoft.com/office/drawing/2014/main" id="{CF7183D5-89DB-4543-B0F2-BAB8F891C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86" y="1410369"/>
            <a:ext cx="5772150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7030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CT-STEM Practices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025" t="21667" r="10834" b="2979"/>
          <a:stretch/>
        </p:blipFill>
        <p:spPr>
          <a:xfrm>
            <a:off x="1681322" y="1813752"/>
            <a:ext cx="6713514" cy="4563544"/>
          </a:xfrm>
          <a:prstGeom prst="roundRect">
            <a:avLst>
              <a:gd name="adj" fmla="val 10278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551968" y="5659844"/>
            <a:ext cx="219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Weintrop</a:t>
            </a:r>
            <a:r>
              <a:rPr lang="en-US" dirty="0"/>
              <a:t> et al., 2016</a:t>
            </a:r>
          </a:p>
        </p:txBody>
      </p:sp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458B880-E73D-442C-9540-C720EA4C4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Lotka-Volterra </a:t>
            </a:r>
            <a:r>
              <a:rPr lang="en-US" dirty="0" err="1"/>
              <a:t>ligningerne</a:t>
            </a:r>
            <a:r>
              <a:rPr lang="en-US" dirty="0"/>
              <a:t> (1910-1926)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0627" y="1930400"/>
            <a:ext cx="3073273" cy="1703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79" y="4206367"/>
            <a:ext cx="3178017" cy="2385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706" y="4894088"/>
            <a:ext cx="4110415" cy="18643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83DEB5-C6E1-48B8-989A-4A353DB7CA13}"/>
              </a:ext>
            </a:extLst>
          </p:cNvPr>
          <p:cNvSpPr txBox="1"/>
          <p:nvPr/>
        </p:nvSpPr>
        <p:spPr>
          <a:xfrm>
            <a:off x="852409" y="1889427"/>
            <a:ext cx="38930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 = </a:t>
            </a:r>
            <a:r>
              <a:rPr lang="en-US" dirty="0" err="1"/>
              <a:t>antal</a:t>
            </a:r>
            <a:r>
              <a:rPr lang="en-US" dirty="0"/>
              <a:t> </a:t>
            </a:r>
            <a:r>
              <a:rPr lang="en-US" dirty="0" err="1"/>
              <a:t>byttedyr</a:t>
            </a:r>
            <a:endParaRPr lang="en-US" dirty="0"/>
          </a:p>
          <a:p>
            <a:r>
              <a:rPr lang="en-US" dirty="0"/>
              <a:t>Y = </a:t>
            </a:r>
            <a:r>
              <a:rPr lang="en-US" dirty="0" err="1"/>
              <a:t>antal</a:t>
            </a:r>
            <a:r>
              <a:rPr lang="en-US" dirty="0"/>
              <a:t> </a:t>
            </a:r>
            <a:r>
              <a:rPr lang="en-US" dirty="0" err="1"/>
              <a:t>rovdyr</a:t>
            </a:r>
            <a:endParaRPr lang="en-US" dirty="0"/>
          </a:p>
          <a:p>
            <a:r>
              <a:rPr lang="el-GR" i="1" dirty="0"/>
              <a:t>α, β, γ, δ</a:t>
            </a:r>
            <a:r>
              <a:rPr lang="en-US" i="1" dirty="0"/>
              <a:t> = </a:t>
            </a:r>
            <a:r>
              <a:rPr lang="en-US" i="1" dirty="0" err="1"/>
              <a:t>kvotienter</a:t>
            </a:r>
            <a:r>
              <a:rPr lang="en-US" i="1" dirty="0"/>
              <a:t> </a:t>
            </a:r>
            <a:r>
              <a:rPr lang="en-US" i="1" dirty="0" err="1"/>
              <a:t>som</a:t>
            </a:r>
            <a:r>
              <a:rPr lang="en-US" i="1" dirty="0"/>
              <a:t> </a:t>
            </a:r>
            <a:r>
              <a:rPr lang="en-US" i="1" dirty="0" err="1"/>
              <a:t>beskriver</a:t>
            </a:r>
            <a:r>
              <a:rPr lang="en-US" i="1" dirty="0"/>
              <a:t> </a:t>
            </a:r>
            <a:r>
              <a:rPr lang="en-US" i="1" dirty="0" err="1"/>
              <a:t>interaktionsfaktorer</a:t>
            </a:r>
            <a:r>
              <a:rPr lang="en-US" i="1" dirty="0"/>
              <a:t> </a:t>
            </a:r>
            <a:r>
              <a:rPr lang="en-US" i="1" dirty="0" err="1"/>
              <a:t>mellem</a:t>
            </a:r>
            <a:r>
              <a:rPr lang="en-US" i="1" dirty="0"/>
              <a:t> </a:t>
            </a:r>
            <a:r>
              <a:rPr lang="en-US" i="1" dirty="0" err="1"/>
              <a:t>dyr</a:t>
            </a:r>
            <a:endParaRPr lang="en-US" dirty="0"/>
          </a:p>
        </p:txBody>
      </p:sp>
      <p:sp>
        <p:nvSpPr>
          <p:cNvPr id="8" name="AutoShape 2" descr="LotkaVolterra en.svg">
            <a:extLst>
              <a:ext uri="{FF2B5EF4-FFF2-40B4-BE49-F238E27FC236}">
                <a16:creationId xmlns:a16="http://schemas.microsoft.com/office/drawing/2014/main" id="{D9023B05-318B-4EEE-9924-5FB950E523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LotkaVolterra en.svg">
            <a:extLst>
              <a:ext uri="{FF2B5EF4-FFF2-40B4-BE49-F238E27FC236}">
                <a16:creationId xmlns:a16="http://schemas.microsoft.com/office/drawing/2014/main" id="{756E0987-E8BD-4796-BD77-C8857121B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504" y="3734732"/>
            <a:ext cx="4705131" cy="295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957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660" y="2475602"/>
            <a:ext cx="3887140" cy="39249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700" b="1" dirty="0" err="1"/>
              <a:t>Græs</a:t>
            </a:r>
            <a:endParaRPr lang="en-US" sz="2700" b="1" dirty="0"/>
          </a:p>
          <a:p>
            <a:pPr marL="514350" indent="-514350">
              <a:buFont typeface="+mj-lt"/>
              <a:buAutoNum type="arabicPeriod"/>
            </a:pPr>
            <a:r>
              <a:rPr lang="en-US" sz="2700" dirty="0" err="1"/>
              <a:t>Hvis</a:t>
            </a:r>
            <a:r>
              <a:rPr lang="en-US" sz="2700" dirty="0"/>
              <a:t> jeg </a:t>
            </a:r>
            <a:r>
              <a:rPr lang="en-US" sz="2700" dirty="0" err="1"/>
              <a:t>bliver</a:t>
            </a:r>
            <a:r>
              <a:rPr lang="en-US" sz="2700" dirty="0"/>
              <a:t> </a:t>
            </a:r>
            <a:r>
              <a:rPr lang="en-US" sz="2700" dirty="0" err="1"/>
              <a:t>spist</a:t>
            </a:r>
            <a:r>
              <a:rPr lang="en-US" sz="2700" dirty="0"/>
              <a:t> </a:t>
            </a:r>
            <a:r>
              <a:rPr lang="en-US" sz="2700" dirty="0" err="1"/>
              <a:t>vokser</a:t>
            </a:r>
            <a:r>
              <a:rPr lang="en-US" sz="2700" dirty="0"/>
              <a:t> jeg </a:t>
            </a:r>
            <a:r>
              <a:rPr lang="en-US" sz="2700" dirty="0" err="1"/>
              <a:t>tilbage</a:t>
            </a:r>
            <a:r>
              <a:rPr lang="en-US" sz="2700" dirty="0"/>
              <a:t> </a:t>
            </a:r>
            <a:r>
              <a:rPr lang="en-US" sz="2700" dirty="0" err="1"/>
              <a:t>efter</a:t>
            </a:r>
            <a:r>
              <a:rPr lang="en-US" sz="2700" dirty="0"/>
              <a:t> noget </a:t>
            </a:r>
            <a:r>
              <a:rPr lang="en-US" sz="2700" dirty="0" err="1"/>
              <a:t>tid</a:t>
            </a:r>
            <a:endParaRPr lang="en-US" sz="2700" dirty="0"/>
          </a:p>
          <a:p>
            <a:endParaRPr lang="en-US" sz="27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66689" y="2475602"/>
            <a:ext cx="5101651" cy="410780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/>
              <a:t>Får</a:t>
            </a:r>
            <a:r>
              <a:rPr lang="en-US" b="1" dirty="0"/>
              <a:t> &amp; </a:t>
            </a:r>
            <a:r>
              <a:rPr lang="en-US" b="1" dirty="0" err="1"/>
              <a:t>Ulve</a:t>
            </a: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Jeg </a:t>
            </a:r>
            <a:r>
              <a:rPr lang="en-US" dirty="0" err="1"/>
              <a:t>vandrer</a:t>
            </a:r>
            <a:r>
              <a:rPr lang="en-US" dirty="0"/>
              <a:t> </a:t>
            </a:r>
            <a:r>
              <a:rPr lang="en-US" dirty="0" err="1"/>
              <a:t>rundt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Og </a:t>
            </a:r>
            <a:r>
              <a:rPr lang="en-US" dirty="0" err="1"/>
              <a:t>forbrænder</a:t>
            </a:r>
            <a:r>
              <a:rPr lang="en-US" dirty="0"/>
              <a:t> </a:t>
            </a:r>
            <a:r>
              <a:rPr lang="en-US" dirty="0" err="1"/>
              <a:t>energi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Hvis</a:t>
            </a:r>
            <a:r>
              <a:rPr lang="en-US" dirty="0"/>
              <a:t> jeg </a:t>
            </a:r>
            <a:r>
              <a:rPr lang="en-US" dirty="0" err="1"/>
              <a:t>løber</a:t>
            </a:r>
            <a:r>
              <a:rPr lang="en-US" dirty="0"/>
              <a:t> </a:t>
            </a:r>
            <a:r>
              <a:rPr lang="en-US" dirty="0" err="1"/>
              <a:t>tør</a:t>
            </a:r>
            <a:r>
              <a:rPr lang="en-US" dirty="0"/>
              <a:t> for </a:t>
            </a:r>
            <a:r>
              <a:rPr lang="en-US" dirty="0" err="1"/>
              <a:t>energi</a:t>
            </a:r>
            <a:r>
              <a:rPr lang="en-US" dirty="0"/>
              <a:t> </a:t>
            </a:r>
            <a:r>
              <a:rPr lang="en-US" dirty="0" err="1"/>
              <a:t>dør</a:t>
            </a:r>
            <a:r>
              <a:rPr lang="en-US" dirty="0"/>
              <a:t> jeg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Hvis</a:t>
            </a:r>
            <a:r>
              <a:rPr lang="en-US" dirty="0"/>
              <a:t> jeg har </a:t>
            </a:r>
            <a:r>
              <a:rPr lang="en-US" dirty="0" err="1"/>
              <a:t>nok</a:t>
            </a:r>
            <a:r>
              <a:rPr lang="en-US" dirty="0"/>
              <a:t> </a:t>
            </a:r>
            <a:r>
              <a:rPr lang="en-US" dirty="0" err="1"/>
              <a:t>energi</a:t>
            </a:r>
            <a:r>
              <a:rPr lang="en-US" dirty="0"/>
              <a:t> </a:t>
            </a:r>
            <a:r>
              <a:rPr lang="en-US" dirty="0" err="1"/>
              <a:t>reproducerer</a:t>
            </a:r>
            <a:r>
              <a:rPr lang="en-US" dirty="0"/>
              <a:t> jeg </a:t>
            </a:r>
            <a:r>
              <a:rPr lang="en-US" dirty="0" err="1"/>
              <a:t>måske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Hvis</a:t>
            </a:r>
            <a:r>
              <a:rPr lang="en-US" dirty="0"/>
              <a:t> der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græs</a:t>
            </a:r>
            <a:r>
              <a:rPr lang="en-US" dirty="0"/>
              <a:t>/</a:t>
            </a:r>
            <a:r>
              <a:rPr lang="en-US" dirty="0" err="1"/>
              <a:t>får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nærheden</a:t>
            </a:r>
            <a:r>
              <a:rPr lang="en-US" dirty="0"/>
              <a:t>, </a:t>
            </a:r>
            <a:r>
              <a:rPr lang="en-US" dirty="0" err="1"/>
              <a:t>spiser</a:t>
            </a:r>
            <a:r>
              <a:rPr lang="en-US" dirty="0"/>
              <a:t> jeg og </a:t>
            </a:r>
            <a:r>
              <a:rPr lang="en-US" dirty="0" err="1"/>
              <a:t>får</a:t>
            </a:r>
            <a:r>
              <a:rPr lang="en-US" dirty="0"/>
              <a:t> </a:t>
            </a:r>
            <a:r>
              <a:rPr lang="en-US" dirty="0" err="1"/>
              <a:t>energi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BDB9FE-39D2-4C2E-9C62-F51EA5CE7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86" y="175360"/>
            <a:ext cx="2295525" cy="1885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094A77-7533-44A7-BE24-7EA976ACE5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596" y="76124"/>
            <a:ext cx="2040694" cy="2084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2DD2E4-FF29-4F71-AB3F-7CDCDFFC4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4800" y="151547"/>
            <a:ext cx="198120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0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CBA61-1CB3-4D8C-8137-9378F2141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Ikke bare </a:t>
            </a:r>
            <a:r>
              <a:rPr lang="en-US" dirty="0" err="1"/>
              <a:t>nemmere</a:t>
            </a:r>
            <a:r>
              <a:rPr lang="en-US" dirty="0"/>
              <a:t> – de </a:t>
            </a:r>
            <a:r>
              <a:rPr lang="en-US" dirty="0" err="1"/>
              <a:t>er</a:t>
            </a:r>
            <a:r>
              <a:rPr lang="en-US" dirty="0"/>
              <a:t> mere </a:t>
            </a:r>
            <a:r>
              <a:rPr lang="en-US" dirty="0" err="1"/>
              <a:t>præcise</a:t>
            </a:r>
            <a:r>
              <a:rPr lang="en-US" dirty="0"/>
              <a:t> (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mindre</a:t>
            </a:r>
            <a:r>
              <a:rPr lang="en-US" dirty="0"/>
              <a:t> </a:t>
            </a:r>
            <a:r>
              <a:rPr lang="en-US" dirty="0" err="1"/>
              <a:t>upræcise</a:t>
            </a:r>
            <a:r>
              <a:rPr lang="en-US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FA88FF-A19B-4B59-A425-C1F99DCA6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254" y="4020068"/>
            <a:ext cx="3984414" cy="2633951"/>
          </a:xfrm>
          <a:prstGeom prst="rect">
            <a:avLst/>
          </a:prstGeom>
        </p:spPr>
      </p:pic>
      <p:pic>
        <p:nvPicPr>
          <p:cNvPr id="5" name="Picture 2" descr="Image result for predator prey dynamics">
            <a:extLst>
              <a:ext uri="{FF2B5EF4-FFF2-40B4-BE49-F238E27FC236}">
                <a16:creationId xmlns:a16="http://schemas.microsoft.com/office/drawing/2014/main" id="{DE0C8396-6B95-40C4-965F-498A666EF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53" y="2054489"/>
            <a:ext cx="4319006" cy="2045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02A497-70FA-4C09-9D69-CFBFD57B89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793630"/>
            <a:ext cx="4809151" cy="23799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BFB4B7-18E2-4FEA-8D9C-6A7512001A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6876" y="4927601"/>
            <a:ext cx="3347287" cy="1518208"/>
          </a:xfrm>
          <a:prstGeom prst="rect">
            <a:avLst/>
          </a:prstGeom>
        </p:spPr>
      </p:pic>
      <p:pic>
        <p:nvPicPr>
          <p:cNvPr id="8" name="Picture 4" descr="LotkaVolterra en.svg">
            <a:extLst>
              <a:ext uri="{FF2B5EF4-FFF2-40B4-BE49-F238E27FC236}">
                <a16:creationId xmlns:a16="http://schemas.microsoft.com/office/drawing/2014/main" id="{16DA4301-68D7-4C38-880C-12B170225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706" y="4244635"/>
            <a:ext cx="3831590" cy="240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094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C6117-7C37-2342-B08F-57D4174B0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Klasseværelsesaktiviteter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6C7CE-E278-1948-B9B3-5FD46B4D1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600" b="1"/>
              <a:t>Line</a:t>
            </a:r>
            <a:endParaRPr lang="en-US" sz="16600" b="1" dirty="0"/>
          </a:p>
        </p:txBody>
      </p:sp>
    </p:spTree>
    <p:extLst>
      <p:ext uri="{BB962C8B-B14F-4D97-AF65-F5344CB8AC3E}">
        <p14:creationId xmlns:p14="http://schemas.microsoft.com/office/powerpoint/2010/main" val="2618216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DCA6F-2707-48D6-8ACE-840727F4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Læring</a:t>
            </a:r>
            <a:r>
              <a:rPr lang="en-US" dirty="0"/>
              <a:t> med </a:t>
            </a:r>
            <a:r>
              <a:rPr lang="en-US" dirty="0" err="1"/>
              <a:t>modeller</a:t>
            </a:r>
            <a:r>
              <a:rPr lang="en-US" dirty="0"/>
              <a:t>: </a:t>
            </a:r>
            <a:r>
              <a:rPr lang="en-US" dirty="0" err="1"/>
              <a:t>Kausal</a:t>
            </a:r>
            <a:r>
              <a:rPr lang="en-US" i="1" dirty="0" err="1"/>
              <a:t>forklaringer</a:t>
            </a:r>
            <a:r>
              <a:rPr lang="en-US" dirty="0"/>
              <a:t> på og </a:t>
            </a:r>
            <a:r>
              <a:rPr lang="en-US" i="1" dirty="0" err="1"/>
              <a:t>forudsigelser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komplekse</a:t>
            </a:r>
            <a:r>
              <a:rPr lang="en-US" dirty="0"/>
              <a:t> </a:t>
            </a:r>
            <a:r>
              <a:rPr lang="en-US" dirty="0" err="1"/>
              <a:t>fænomener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007BA-0FF2-4266-91BE-50524FEC0B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“</a:t>
            </a:r>
            <a:r>
              <a:rPr lang="en-US" dirty="0" err="1"/>
              <a:t>Afstemme</a:t>
            </a:r>
            <a:r>
              <a:rPr lang="en-US" dirty="0"/>
              <a:t> </a:t>
            </a:r>
            <a:r>
              <a:rPr lang="en-US" dirty="0" err="1"/>
              <a:t>vores</a:t>
            </a:r>
            <a:r>
              <a:rPr lang="en-US" dirty="0"/>
              <a:t> interne, </a:t>
            </a:r>
            <a:r>
              <a:rPr lang="en-US" dirty="0" err="1"/>
              <a:t>kognitive</a:t>
            </a:r>
            <a:r>
              <a:rPr lang="en-US" dirty="0"/>
              <a:t> model med den </a:t>
            </a:r>
            <a:r>
              <a:rPr lang="en-US" dirty="0" err="1"/>
              <a:t>eksterne</a:t>
            </a:r>
            <a:r>
              <a:rPr lang="en-US" dirty="0"/>
              <a:t> (computer)model…”</a:t>
            </a:r>
          </a:p>
          <a:p>
            <a:pPr lvl="1"/>
            <a:r>
              <a:rPr lang="en-US" dirty="0" err="1"/>
              <a:t>Hørt</a:t>
            </a:r>
            <a:r>
              <a:rPr lang="en-US" dirty="0"/>
              <a:t> på Constructionism 2010</a:t>
            </a:r>
          </a:p>
          <a:p>
            <a:r>
              <a:rPr lang="en-US" dirty="0"/>
              <a:t>… </a:t>
            </a:r>
            <a:r>
              <a:rPr lang="en-US" dirty="0" err="1"/>
              <a:t>gennem</a:t>
            </a:r>
            <a:r>
              <a:rPr lang="en-US" dirty="0"/>
              <a:t> </a:t>
            </a:r>
            <a:r>
              <a:rPr lang="en-US" b="1" dirty="0" err="1"/>
              <a:t>meningsfuld</a:t>
            </a:r>
            <a:r>
              <a:rPr lang="en-US" b="1" dirty="0"/>
              <a:t> manipulation </a:t>
            </a:r>
            <a:r>
              <a:rPr lang="en-US" b="1" dirty="0" err="1"/>
              <a:t>af</a:t>
            </a:r>
            <a:r>
              <a:rPr lang="en-US" b="1" dirty="0"/>
              <a:t> den </a:t>
            </a:r>
            <a:r>
              <a:rPr lang="en-US" b="1" dirty="0" err="1"/>
              <a:t>eksterne</a:t>
            </a:r>
            <a:r>
              <a:rPr lang="en-US" b="1" dirty="0"/>
              <a:t> model:</a:t>
            </a:r>
            <a:endParaRPr lang="en-US" dirty="0"/>
          </a:p>
          <a:p>
            <a:pPr lvl="1"/>
            <a:r>
              <a:rPr lang="en-US" dirty="0" err="1"/>
              <a:t>Tilegne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forståelse</a:t>
            </a:r>
            <a:r>
              <a:rPr lang="en-US" dirty="0"/>
              <a:t> for </a:t>
            </a:r>
            <a:r>
              <a:rPr lang="en-US" dirty="0" err="1"/>
              <a:t>mekanismerne</a:t>
            </a:r>
            <a:endParaRPr lang="en-US" dirty="0"/>
          </a:p>
          <a:p>
            <a:pPr lvl="1"/>
            <a:r>
              <a:rPr lang="en-US" dirty="0" err="1"/>
              <a:t>Forstå</a:t>
            </a:r>
            <a:r>
              <a:rPr lang="en-US" dirty="0"/>
              <a:t> </a:t>
            </a:r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mekanismerne</a:t>
            </a:r>
            <a:r>
              <a:rPr lang="en-US" dirty="0"/>
              <a:t> </a:t>
            </a:r>
            <a:r>
              <a:rPr lang="en-US" dirty="0" err="1"/>
              <a:t>interagerer</a:t>
            </a:r>
            <a:r>
              <a:rPr lang="en-US" dirty="0"/>
              <a:t> </a:t>
            </a:r>
            <a:r>
              <a:rPr lang="en-US" dirty="0" err="1"/>
              <a:t>dynamisk</a:t>
            </a:r>
            <a:r>
              <a:rPr lang="en-US" dirty="0"/>
              <a:t> med </a:t>
            </a:r>
            <a:r>
              <a:rPr lang="en-US" dirty="0" err="1"/>
              <a:t>hinanden</a:t>
            </a:r>
            <a:endParaRPr lang="en-US" dirty="0"/>
          </a:p>
          <a:p>
            <a:pPr lvl="1"/>
            <a:r>
              <a:rPr lang="en-US" dirty="0" err="1"/>
              <a:t>Forstå</a:t>
            </a:r>
            <a:r>
              <a:rPr lang="en-US" dirty="0"/>
              <a:t> </a:t>
            </a:r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vores</a:t>
            </a:r>
            <a:r>
              <a:rPr lang="en-US" dirty="0"/>
              <a:t> </a:t>
            </a:r>
            <a:r>
              <a:rPr lang="en-US" dirty="0" err="1"/>
              <a:t>manipulationer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systemer</a:t>
            </a:r>
            <a:r>
              <a:rPr lang="en-US" dirty="0"/>
              <a:t> har </a:t>
            </a:r>
            <a:r>
              <a:rPr lang="en-US" dirty="0" err="1"/>
              <a:t>indflydelse</a:t>
            </a:r>
            <a:r>
              <a:rPr lang="en-US" dirty="0"/>
              <a:t> på </a:t>
            </a:r>
            <a:r>
              <a:rPr lang="en-US" dirty="0" err="1"/>
              <a:t>systemets</a:t>
            </a:r>
            <a:r>
              <a:rPr lang="en-US" dirty="0"/>
              <a:t> </a:t>
            </a:r>
            <a:r>
              <a:rPr lang="en-US" dirty="0" err="1"/>
              <a:t>adfærd</a:t>
            </a:r>
            <a:r>
              <a:rPr lang="en-US" dirty="0"/>
              <a:t> </a:t>
            </a:r>
            <a:r>
              <a:rPr lang="en-US" dirty="0" err="1"/>
              <a:t>gennem</a:t>
            </a:r>
            <a:r>
              <a:rPr lang="en-US" dirty="0"/>
              <a:t> </a:t>
            </a:r>
            <a:r>
              <a:rPr lang="en-US" dirty="0" err="1"/>
              <a:t>disse</a:t>
            </a:r>
            <a:r>
              <a:rPr lang="en-US" dirty="0"/>
              <a:t> </a:t>
            </a:r>
            <a:r>
              <a:rPr lang="en-US" dirty="0" err="1"/>
              <a:t>dynamikker</a:t>
            </a:r>
            <a:endParaRPr lang="en-US" dirty="0"/>
          </a:p>
          <a:p>
            <a:pPr lvl="1"/>
            <a:r>
              <a:rPr lang="en-US" dirty="0" err="1"/>
              <a:t>Væve</a:t>
            </a:r>
            <a:r>
              <a:rPr lang="en-US" dirty="0"/>
              <a:t> </a:t>
            </a:r>
            <a:r>
              <a:rPr lang="en-US" dirty="0" err="1"/>
              <a:t>dem</a:t>
            </a:r>
            <a:r>
              <a:rPr lang="en-US" dirty="0"/>
              <a:t> sammen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kontinuerligt</a:t>
            </a:r>
            <a:r>
              <a:rPr lang="en-US" dirty="0"/>
              <a:t> </a:t>
            </a:r>
            <a:r>
              <a:rPr lang="en-US" dirty="0" err="1"/>
              <a:t>forbedrede</a:t>
            </a:r>
            <a:r>
              <a:rPr lang="en-US" dirty="0"/>
              <a:t> </a:t>
            </a:r>
            <a:r>
              <a:rPr lang="en-US" dirty="0" err="1"/>
              <a:t>kausalnetsforklaringer</a:t>
            </a:r>
            <a:r>
              <a:rPr lang="en-US" dirty="0"/>
              <a:t> på </a:t>
            </a:r>
            <a:r>
              <a:rPr lang="en-US" dirty="0" err="1"/>
              <a:t>fænomenet</a:t>
            </a:r>
            <a:endParaRPr lang="en-US" dirty="0"/>
          </a:p>
          <a:p>
            <a:r>
              <a:rPr lang="en-US" dirty="0"/>
              <a:t>Og vi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lærere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interesserede</a:t>
            </a:r>
            <a:r>
              <a:rPr lang="en-US" dirty="0"/>
              <a:t> I </a:t>
            </a:r>
            <a:r>
              <a:rPr lang="en-US" i="1" dirty="0" err="1"/>
              <a:t>tænkning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observere</a:t>
            </a:r>
            <a:r>
              <a:rPr lang="en-US" dirty="0"/>
              <a:t> </a:t>
            </a:r>
            <a:r>
              <a:rPr lang="en-US" dirty="0" err="1"/>
              <a:t>elevernes</a:t>
            </a:r>
            <a:r>
              <a:rPr lang="en-US" dirty="0"/>
              <a:t> leg med den </a:t>
            </a:r>
            <a:r>
              <a:rPr lang="en-US" dirty="0" err="1"/>
              <a:t>eksterne</a:t>
            </a:r>
            <a:r>
              <a:rPr lang="en-US" dirty="0"/>
              <a:t> model </a:t>
            </a:r>
            <a:r>
              <a:rPr lang="en-US" dirty="0" err="1"/>
              <a:t>som</a:t>
            </a:r>
            <a:r>
              <a:rPr lang="en-US" dirty="0"/>
              <a:t> et </a:t>
            </a:r>
            <a:r>
              <a:rPr lang="en-US" dirty="0" err="1"/>
              <a:t>udtryk</a:t>
            </a:r>
            <a:r>
              <a:rPr lang="en-US" dirty="0"/>
              <a:t> for leg med </a:t>
            </a:r>
            <a:r>
              <a:rPr lang="en-US" dirty="0" err="1"/>
              <a:t>deres</a:t>
            </a:r>
            <a:r>
              <a:rPr lang="en-US" dirty="0"/>
              <a:t> </a:t>
            </a:r>
            <a:r>
              <a:rPr lang="en-US" dirty="0" err="1"/>
              <a:t>indre</a:t>
            </a:r>
            <a:r>
              <a:rPr lang="en-US" dirty="0"/>
              <a:t> model!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469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82A98-4D01-4548-8105-06A407BAE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58708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skabelon</a:t>
            </a:r>
            <a:r>
              <a:rPr lang="en-US" dirty="0"/>
              <a:t> for </a:t>
            </a:r>
            <a:r>
              <a:rPr lang="en-US" u="sng" dirty="0"/>
              <a:t>design </a:t>
            </a:r>
            <a:r>
              <a:rPr lang="en-US" u="sng" dirty="0" err="1"/>
              <a:t>af</a:t>
            </a:r>
            <a:r>
              <a:rPr lang="en-US" dirty="0"/>
              <a:t> ABM-</a:t>
            </a:r>
            <a:r>
              <a:rPr lang="en-US" dirty="0" err="1"/>
              <a:t>aktiviteter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019F3-764E-4144-8D87-268EA8532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587086"/>
            <a:ext cx="9212254" cy="6000751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en-US" dirty="0" err="1"/>
              <a:t>Giv</a:t>
            </a:r>
            <a:r>
              <a:rPr lang="en-US" dirty="0"/>
              <a:t> </a:t>
            </a:r>
            <a:r>
              <a:rPr lang="en-US" b="1" i="1" dirty="0" err="1"/>
              <a:t>dem</a:t>
            </a:r>
            <a:r>
              <a:rPr lang="en-US" b="1" i="1" dirty="0"/>
              <a:t> et (for)</a:t>
            </a:r>
            <a:r>
              <a:rPr lang="en-US" b="1" i="1" dirty="0" err="1"/>
              <a:t>mål</a:t>
            </a:r>
            <a:r>
              <a:rPr lang="en-US" b="1" i="1" dirty="0"/>
              <a:t> </a:t>
            </a:r>
            <a:r>
              <a:rPr lang="en-US" dirty="0"/>
              <a:t>med at </a:t>
            </a:r>
            <a:r>
              <a:rPr lang="en-US" dirty="0" err="1"/>
              <a:t>forandre</a:t>
            </a:r>
            <a:r>
              <a:rPr lang="en-US" dirty="0"/>
              <a:t> </a:t>
            </a:r>
            <a:r>
              <a:rPr lang="en-US" dirty="0" err="1"/>
              <a:t>systemet</a:t>
            </a:r>
            <a:r>
              <a:rPr lang="en-US" dirty="0"/>
              <a:t> </a:t>
            </a:r>
            <a:r>
              <a:rPr lang="en-US" i="1" dirty="0"/>
              <a:t>på </a:t>
            </a:r>
            <a:r>
              <a:rPr lang="en-US" b="1" i="1" dirty="0"/>
              <a:t>system-</a:t>
            </a:r>
            <a:r>
              <a:rPr lang="en-US" b="1" i="1" dirty="0" err="1"/>
              <a:t>niveau</a:t>
            </a:r>
            <a:endParaRPr lang="en-US" i="1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“</a:t>
            </a:r>
            <a:r>
              <a:rPr lang="en-US" dirty="0" err="1"/>
              <a:t>Prøv</a:t>
            </a:r>
            <a:r>
              <a:rPr lang="en-US" dirty="0"/>
              <a:t> at </a:t>
            </a:r>
            <a:r>
              <a:rPr lang="en-US" dirty="0" err="1"/>
              <a:t>maksimere</a:t>
            </a:r>
            <a:r>
              <a:rPr lang="en-US" dirty="0"/>
              <a:t> X / </a:t>
            </a:r>
            <a:r>
              <a:rPr lang="en-US" dirty="0" err="1"/>
              <a:t>Minimér</a:t>
            </a:r>
            <a:r>
              <a:rPr lang="en-US" dirty="0"/>
              <a:t> Y / </a:t>
            </a:r>
            <a:r>
              <a:rPr lang="en-US" dirty="0" err="1"/>
              <a:t>Balancér</a:t>
            </a:r>
            <a:r>
              <a:rPr lang="en-US" dirty="0"/>
              <a:t> X og Y”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err="1"/>
              <a:t>Hvilke</a:t>
            </a:r>
            <a:r>
              <a:rPr lang="en-US" dirty="0"/>
              <a:t> data </a:t>
            </a:r>
            <a:r>
              <a:rPr lang="en-US" dirty="0" err="1"/>
              <a:t>vil</a:t>
            </a:r>
            <a:r>
              <a:rPr lang="en-US" dirty="0"/>
              <a:t> vise at du har </a:t>
            </a:r>
            <a:r>
              <a:rPr lang="en-US" dirty="0" err="1"/>
              <a:t>opnået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mål</a:t>
            </a:r>
            <a:r>
              <a:rPr lang="en-US" dirty="0"/>
              <a:t>?</a:t>
            </a:r>
          </a:p>
          <a:p>
            <a:pPr>
              <a:buFont typeface="+mj-lt"/>
              <a:buAutoNum type="arabicPeriod"/>
            </a:pPr>
            <a:r>
              <a:rPr lang="en-US" dirty="0"/>
              <a:t>Bed </a:t>
            </a:r>
            <a:r>
              <a:rPr lang="en-US" b="1" dirty="0" err="1"/>
              <a:t>dem</a:t>
            </a:r>
            <a:r>
              <a:rPr lang="en-US" b="1" dirty="0"/>
              <a:t> </a:t>
            </a:r>
            <a:r>
              <a:rPr lang="en-US" b="1" dirty="0" err="1"/>
              <a:t>beskrive</a:t>
            </a:r>
            <a:r>
              <a:rPr lang="en-US" b="1" dirty="0"/>
              <a:t> </a:t>
            </a:r>
            <a:r>
              <a:rPr lang="en-US" b="1" dirty="0" err="1"/>
              <a:t>deres</a:t>
            </a:r>
            <a:r>
              <a:rPr lang="en-US" b="1" dirty="0"/>
              <a:t> design- og </a:t>
            </a:r>
            <a:r>
              <a:rPr lang="en-US" b="1" dirty="0" err="1"/>
              <a:t>kausalhypotese</a:t>
            </a:r>
            <a:r>
              <a:rPr lang="en-US" dirty="0"/>
              <a:t>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For at </a:t>
            </a:r>
            <a:r>
              <a:rPr lang="en-US" dirty="0" err="1"/>
              <a:t>optimere</a:t>
            </a:r>
            <a:r>
              <a:rPr lang="en-US" dirty="0"/>
              <a:t> X har vi </a:t>
            </a:r>
            <a:r>
              <a:rPr lang="en-US" dirty="0" err="1"/>
              <a:t>tænkt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at… </a:t>
            </a:r>
            <a:r>
              <a:rPr lang="en-US" dirty="0" err="1"/>
              <a:t>fordi</a:t>
            </a:r>
            <a:r>
              <a:rPr lang="en-US" dirty="0"/>
              <a:t> vi </a:t>
            </a:r>
            <a:r>
              <a:rPr lang="en-US" dirty="0" err="1"/>
              <a:t>tror</a:t>
            </a:r>
            <a:r>
              <a:rPr lang="en-US" dirty="0"/>
              <a:t> at </a:t>
            </a:r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gøre</a:t>
            </a:r>
            <a:r>
              <a:rPr lang="en-US" dirty="0"/>
              <a:t> Z og P, og </a:t>
            </a:r>
            <a:r>
              <a:rPr lang="en-US" dirty="0" err="1"/>
              <a:t>derfor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X </a:t>
            </a:r>
            <a:r>
              <a:rPr lang="en-US" dirty="0" err="1"/>
              <a:t>stige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Lad </a:t>
            </a:r>
            <a:r>
              <a:rPr lang="en-US" dirty="0" err="1"/>
              <a:t>dem</a:t>
            </a:r>
            <a:r>
              <a:rPr lang="en-US" dirty="0"/>
              <a:t> </a:t>
            </a:r>
            <a:r>
              <a:rPr lang="en-US" b="1" dirty="0" err="1"/>
              <a:t>afprøve</a:t>
            </a:r>
            <a:r>
              <a:rPr lang="en-US" b="1" dirty="0"/>
              <a:t> </a:t>
            </a:r>
            <a:r>
              <a:rPr lang="en-US" b="1" dirty="0" err="1"/>
              <a:t>deres</a:t>
            </a:r>
            <a:r>
              <a:rPr lang="en-US" b="1" dirty="0"/>
              <a:t> </a:t>
            </a:r>
            <a:r>
              <a:rPr lang="en-US" b="1" dirty="0" err="1"/>
              <a:t>hypotese</a:t>
            </a:r>
            <a:r>
              <a:rPr lang="en-US" b="1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modellen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err="1"/>
              <a:t>Implementere</a:t>
            </a:r>
            <a:r>
              <a:rPr lang="en-US" dirty="0"/>
              <a:t> </a:t>
            </a:r>
            <a:r>
              <a:rPr lang="en-US" dirty="0" err="1"/>
              <a:t>deres</a:t>
            </a:r>
            <a:r>
              <a:rPr lang="en-US" dirty="0"/>
              <a:t> manipulation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err="1"/>
              <a:t>Køre</a:t>
            </a:r>
            <a:r>
              <a:rPr lang="en-US" dirty="0"/>
              <a:t> </a:t>
            </a:r>
            <a:r>
              <a:rPr lang="en-US" dirty="0" err="1"/>
              <a:t>simulationen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Lad </a:t>
            </a:r>
            <a:r>
              <a:rPr lang="en-US" dirty="0" err="1"/>
              <a:t>dem</a:t>
            </a:r>
            <a:r>
              <a:rPr lang="en-US" dirty="0"/>
              <a:t> </a:t>
            </a:r>
            <a:r>
              <a:rPr lang="en-US" b="1" dirty="0" err="1"/>
              <a:t>fortolke</a:t>
            </a:r>
            <a:r>
              <a:rPr lang="en-US" b="1" dirty="0"/>
              <a:t> de </a:t>
            </a:r>
            <a:r>
              <a:rPr lang="en-US" b="1" dirty="0" err="1"/>
              <a:t>resulterende</a:t>
            </a:r>
            <a:r>
              <a:rPr lang="en-US" b="1" dirty="0"/>
              <a:t> data</a:t>
            </a:r>
          </a:p>
          <a:p>
            <a:pPr lvl="1">
              <a:buFont typeface="+mj-lt"/>
              <a:buAutoNum type="arabicPeriod"/>
            </a:pPr>
            <a:r>
              <a:rPr lang="en-US" dirty="0" err="1"/>
              <a:t>Nåede</a:t>
            </a:r>
            <a:r>
              <a:rPr lang="en-US" dirty="0"/>
              <a:t> I </a:t>
            </a:r>
            <a:r>
              <a:rPr lang="en-US" dirty="0" err="1"/>
              <a:t>målet</a:t>
            </a:r>
            <a:r>
              <a:rPr lang="en-US" dirty="0"/>
              <a:t>? Hvad </a:t>
            </a:r>
            <a:r>
              <a:rPr lang="en-US" dirty="0" err="1"/>
              <a:t>fungerede</a:t>
            </a:r>
            <a:r>
              <a:rPr lang="en-US" dirty="0"/>
              <a:t>? Hvad </a:t>
            </a:r>
            <a:r>
              <a:rPr lang="en-US" dirty="0" err="1"/>
              <a:t>fungerede</a:t>
            </a:r>
            <a:r>
              <a:rPr lang="en-US" dirty="0"/>
              <a:t> ikke?</a:t>
            </a:r>
          </a:p>
          <a:p>
            <a:pPr lvl="1">
              <a:buFont typeface="+mj-lt"/>
              <a:buAutoNum type="arabicPeriod"/>
            </a:pPr>
            <a:r>
              <a:rPr lang="en-US" dirty="0"/>
              <a:t>Var </a:t>
            </a:r>
            <a:r>
              <a:rPr lang="en-US" dirty="0" err="1"/>
              <a:t>problemet</a:t>
            </a:r>
            <a:r>
              <a:rPr lang="en-US" dirty="0"/>
              <a:t> </a:t>
            </a:r>
            <a:r>
              <a:rPr lang="en-US" dirty="0" err="1"/>
              <a:t>deres</a:t>
            </a:r>
            <a:r>
              <a:rPr lang="en-US" dirty="0"/>
              <a:t> implementation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deres</a:t>
            </a:r>
            <a:r>
              <a:rPr lang="en-US" dirty="0"/>
              <a:t> </a:t>
            </a:r>
            <a:r>
              <a:rPr lang="en-US" dirty="0" err="1"/>
              <a:t>kausalforståelse</a:t>
            </a:r>
            <a:r>
              <a:rPr lang="en-US" dirty="0"/>
              <a:t>? Eller </a:t>
            </a:r>
            <a:r>
              <a:rPr lang="en-US" dirty="0" err="1"/>
              <a:t>begge</a:t>
            </a:r>
            <a:r>
              <a:rPr lang="en-US" dirty="0"/>
              <a:t> dele? (</a:t>
            </a:r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også her vi </a:t>
            </a:r>
            <a:r>
              <a:rPr lang="en-US" dirty="0" err="1"/>
              <a:t>lærer</a:t>
            </a:r>
            <a:r>
              <a:rPr lang="en-US" dirty="0"/>
              <a:t> om </a:t>
            </a:r>
            <a:r>
              <a:rPr lang="en-US" dirty="0" err="1"/>
              <a:t>vores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design</a:t>
            </a:r>
          </a:p>
          <a:p>
            <a:pPr>
              <a:buFont typeface="+mj-lt"/>
              <a:buAutoNum type="arabicPeriod"/>
            </a:pPr>
            <a:r>
              <a:rPr lang="en-US" b="1" dirty="0" err="1"/>
              <a:t>Revidere</a:t>
            </a:r>
            <a:r>
              <a:rPr lang="en-US" b="1" dirty="0"/>
              <a:t> </a:t>
            </a:r>
            <a:r>
              <a:rPr lang="en-US" b="1" dirty="0" err="1"/>
              <a:t>deres</a:t>
            </a:r>
            <a:r>
              <a:rPr lang="en-US" b="1" dirty="0"/>
              <a:t> </a:t>
            </a:r>
            <a:r>
              <a:rPr lang="en-US" b="1" dirty="0" err="1"/>
              <a:t>kausalhypotese</a:t>
            </a:r>
            <a:r>
              <a:rPr lang="en-US" dirty="0"/>
              <a:t>, og </a:t>
            </a:r>
            <a:r>
              <a:rPr lang="en-US" dirty="0" err="1"/>
              <a:t>tilbage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step 2</a:t>
            </a:r>
          </a:p>
        </p:txBody>
      </p:sp>
    </p:spTree>
    <p:extLst>
      <p:ext uri="{BB962C8B-B14F-4D97-AF65-F5344CB8AC3E}">
        <p14:creationId xmlns:p14="http://schemas.microsoft.com/office/powerpoint/2010/main" val="2942617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DEF0C-EE71-451E-9418-62C0D575B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To </a:t>
            </a:r>
            <a:r>
              <a:rPr lang="en-US" dirty="0" err="1"/>
              <a:t>eksempler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design- og </a:t>
            </a:r>
            <a:r>
              <a:rPr lang="en-US" dirty="0" err="1"/>
              <a:t>forskningsarbejde</a:t>
            </a:r>
            <a:endParaRPr lang="en-US" dirty="0"/>
          </a:p>
        </p:txBody>
      </p:sp>
      <p:pic>
        <p:nvPicPr>
          <p:cNvPr id="4" name="Picture 3" descr="https://lh3.googleusercontent.com/HeEiwQg9N8wTMS6wFwFK7NdoLoqTkxuUwHJaKDs4HD2Gat4Ns-GsblwlDs6lZLf4xVNOEgo93XNolDjE0gQAFdW2BmAx5IkfH2vK1Ydv6KiCfPOETyt4oSTOZlauPtJ9nfM8TFw">
            <a:extLst>
              <a:ext uri="{FF2B5EF4-FFF2-40B4-BE49-F238E27FC236}">
                <a16:creationId xmlns:a16="http://schemas.microsoft.com/office/drawing/2014/main" id="{7B21B3A2-C69D-418C-B683-61E3B0DE02C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308" y="2224346"/>
            <a:ext cx="2313940" cy="188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771B30BD-8C47-453F-8E29-0A4CF452280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56122" y="2172852"/>
            <a:ext cx="1703070" cy="2229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541A4D-CDAC-4F81-A24B-A820633D3EB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90" y="4402337"/>
            <a:ext cx="5419739" cy="2192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Arthur\AppData\Local\Microsoft\Windows\INetCache\Content.Word\Food Production Interface.png">
            <a:extLst>
              <a:ext uri="{FF2B5EF4-FFF2-40B4-BE49-F238E27FC236}">
                <a16:creationId xmlns:a16="http://schemas.microsoft.com/office/drawing/2014/main" id="{4A4B9DC6-98B6-4747-BC05-71C86644AF4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784" y="3124199"/>
            <a:ext cx="1933285" cy="3605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4" descr="C:\Users\Arthur\AppData\Local\Microsoft\Windows\INetCache\Content.Word\Population.png">
            <a:extLst>
              <a:ext uri="{FF2B5EF4-FFF2-40B4-BE49-F238E27FC236}">
                <a16:creationId xmlns:a16="http://schemas.microsoft.com/office/drawing/2014/main" id="{AC74F6C0-E5CF-480E-98BB-C6F194D9B41D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46975" y="2572075"/>
            <a:ext cx="1839085" cy="1884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Arthur\AppData\Local\Microsoft\Windows\INetCache\Content.Word\CC.PNG">
            <a:extLst>
              <a:ext uri="{FF2B5EF4-FFF2-40B4-BE49-F238E27FC236}">
                <a16:creationId xmlns:a16="http://schemas.microsoft.com/office/drawing/2014/main" id="{4751C6B8-02CE-4B2D-BAFB-75421F3605AC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975" y="5063707"/>
            <a:ext cx="2033953" cy="1398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087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7771B-9450-47BF-8A59-DFCA04B0A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735" y="183194"/>
            <a:ext cx="8596668" cy="1320800"/>
          </a:xfrm>
        </p:spPr>
        <p:txBody>
          <a:bodyPr/>
          <a:lstStyle/>
          <a:p>
            <a:r>
              <a:rPr lang="en-US" dirty="0" err="1"/>
              <a:t>ReGrowing</a:t>
            </a:r>
            <a:r>
              <a:rPr lang="en-US" dirty="0"/>
              <a:t> Chicago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C84E4-CFE2-4F7C-BD6A-B1C982C03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2980266" cy="38807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5 </a:t>
            </a:r>
            <a:r>
              <a:rPr lang="en-US" dirty="0" err="1"/>
              <a:t>klassetimer</a:t>
            </a:r>
            <a:endParaRPr lang="en-US" dirty="0"/>
          </a:p>
          <a:p>
            <a:endParaRPr lang="en-US" dirty="0"/>
          </a:p>
          <a:p>
            <a:r>
              <a:rPr lang="en-US" dirty="0"/>
              <a:t>“History of Chicago AP”</a:t>
            </a:r>
          </a:p>
          <a:p>
            <a:endParaRPr lang="en-US" dirty="0"/>
          </a:p>
          <a:p>
            <a:r>
              <a:rPr lang="en-US" dirty="0"/>
              <a:t>1: “</a:t>
            </a:r>
            <a:r>
              <a:rPr lang="en-US" dirty="0" err="1"/>
              <a:t>Forelæsning</a:t>
            </a:r>
            <a:r>
              <a:rPr lang="en-US" dirty="0"/>
              <a:t> &amp; </a:t>
            </a:r>
            <a:r>
              <a:rPr lang="en-US" dirty="0" err="1"/>
              <a:t>Diskussion</a:t>
            </a:r>
            <a:r>
              <a:rPr lang="en-US" dirty="0"/>
              <a:t>”</a:t>
            </a:r>
          </a:p>
          <a:p>
            <a:r>
              <a:rPr lang="en-US" dirty="0"/>
              <a:t>2-4: </a:t>
            </a:r>
            <a:r>
              <a:rPr lang="en-US" dirty="0" err="1"/>
              <a:t>Eleverne</a:t>
            </a:r>
            <a:r>
              <a:rPr lang="en-US" dirty="0"/>
              <a:t> </a:t>
            </a:r>
            <a:r>
              <a:rPr lang="en-US" dirty="0" err="1"/>
              <a:t>bruger</a:t>
            </a:r>
            <a:r>
              <a:rPr lang="en-US" dirty="0"/>
              <a:t> </a:t>
            </a:r>
            <a:r>
              <a:rPr lang="en-US" dirty="0" err="1"/>
              <a:t>simulationen</a:t>
            </a:r>
            <a:r>
              <a:rPr lang="en-US" dirty="0"/>
              <a:t> I </a:t>
            </a:r>
            <a:r>
              <a:rPr lang="en-US" dirty="0" err="1"/>
              <a:t>grupper</a:t>
            </a:r>
            <a:r>
              <a:rPr lang="en-US" dirty="0"/>
              <a:t>, </a:t>
            </a:r>
            <a:r>
              <a:rPr lang="en-US" dirty="0" err="1"/>
              <a:t>forbereder</a:t>
            </a:r>
            <a:r>
              <a:rPr lang="en-US" dirty="0"/>
              <a:t> </a:t>
            </a:r>
            <a:r>
              <a:rPr lang="en-US" dirty="0" err="1"/>
              <a:t>gruppepræsentationer</a:t>
            </a:r>
            <a:endParaRPr lang="en-US" dirty="0"/>
          </a:p>
          <a:p>
            <a:r>
              <a:rPr lang="en-US" dirty="0"/>
              <a:t>5: </a:t>
            </a:r>
            <a:r>
              <a:rPr lang="en-US" dirty="0" err="1"/>
              <a:t>Eleverne</a:t>
            </a:r>
            <a:r>
              <a:rPr lang="en-US" dirty="0"/>
              <a:t> giver </a:t>
            </a:r>
            <a:r>
              <a:rPr lang="en-US" dirty="0" err="1"/>
              <a:t>præsentationer</a:t>
            </a:r>
            <a:endParaRPr lang="en-US" dirty="0"/>
          </a:p>
        </p:txBody>
      </p:sp>
      <p:pic>
        <p:nvPicPr>
          <p:cNvPr id="4" name="Picture 3" descr="https://lh3.googleusercontent.com/HeEiwQg9N8wTMS6wFwFK7NdoLoqTkxuUwHJaKDs4HD2Gat4Ns-GsblwlDs6lZLf4xVNOEgo93XNolDjE0gQAFdW2BmAx5IkfH2vK1Ydv6KiCfPOETyt4oSTOZlauPtJ9nfM8TFw">
            <a:extLst>
              <a:ext uri="{FF2B5EF4-FFF2-40B4-BE49-F238E27FC236}">
                <a16:creationId xmlns:a16="http://schemas.microsoft.com/office/drawing/2014/main" id="{2035CE42-F8D1-4EA3-86E3-C91C15A518B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84" y="1631192"/>
            <a:ext cx="2313940" cy="188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47C560B9-3ECD-45E4-9BC4-245CA9D7C08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570932" y="1313689"/>
            <a:ext cx="1703070" cy="2229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F02422-B091-46C2-9FFA-C8DD6AE398D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07" y="4013269"/>
            <a:ext cx="5943600" cy="24041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8BB5015-0313-4091-8BCC-806836E685BD}"/>
              </a:ext>
            </a:extLst>
          </p:cNvPr>
          <p:cNvSpPr/>
          <p:nvPr/>
        </p:nvSpPr>
        <p:spPr>
          <a:xfrm>
            <a:off x="9677400" y="0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Chapter 2: </a:t>
            </a:r>
          </a:p>
          <a:p>
            <a:r>
              <a:rPr lang="en-US" dirty="0"/>
              <a:t>Designing with CSST</a:t>
            </a:r>
          </a:p>
        </p:txBody>
      </p:sp>
    </p:spTree>
    <p:extLst>
      <p:ext uri="{BB962C8B-B14F-4D97-AF65-F5344CB8AC3E}">
        <p14:creationId xmlns:p14="http://schemas.microsoft.com/office/powerpoint/2010/main" val="916289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BCE85-BA48-4970-AB83-E12A34028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Forelæsningen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266BC9-5A34-4EFB-B008-4A3060FC4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59" y="1480456"/>
            <a:ext cx="4645209" cy="3447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4116D3-870F-435D-A308-411BBB1B3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970" y="547305"/>
            <a:ext cx="5312229" cy="2110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57D0DB-5241-4B5B-9D8F-804F6D05CFD9}"/>
              </a:ext>
            </a:extLst>
          </p:cNvPr>
          <p:cNvSpPr txBox="1"/>
          <p:nvPr/>
        </p:nvSpPr>
        <p:spPr>
          <a:xfrm>
            <a:off x="732971" y="5065486"/>
            <a:ext cx="76925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 </a:t>
            </a:r>
            <a:r>
              <a:rPr lang="en-US" dirty="0" err="1"/>
              <a:t>forelæsning</a:t>
            </a:r>
            <a:endParaRPr lang="en-US" dirty="0"/>
          </a:p>
          <a:p>
            <a:r>
              <a:rPr lang="en-US" dirty="0"/>
              <a:t>15 </a:t>
            </a:r>
            <a:r>
              <a:rPr lang="en-US" dirty="0" err="1"/>
              <a:t>diskussion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Hvorfor</a:t>
            </a:r>
            <a:r>
              <a:rPr lang="en-US" i="1" dirty="0"/>
              <a:t> </a:t>
            </a:r>
            <a:r>
              <a:rPr lang="en-US" i="1" dirty="0" err="1"/>
              <a:t>bor</a:t>
            </a:r>
            <a:r>
              <a:rPr lang="en-US" i="1" dirty="0"/>
              <a:t> folk </a:t>
            </a:r>
            <a:r>
              <a:rPr lang="en-US" i="1" dirty="0" err="1"/>
              <a:t>hvor</a:t>
            </a:r>
            <a:r>
              <a:rPr lang="en-US" i="1" dirty="0"/>
              <a:t> de </a:t>
            </a:r>
            <a:r>
              <a:rPr lang="en-US" i="1" dirty="0" err="1"/>
              <a:t>bor</a:t>
            </a:r>
            <a:r>
              <a:rPr lang="en-US" i="1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Hvorfor</a:t>
            </a:r>
            <a:r>
              <a:rPr lang="en-US" i="1" dirty="0"/>
              <a:t> </a:t>
            </a:r>
            <a:r>
              <a:rPr lang="en-US" i="1" dirty="0" err="1"/>
              <a:t>tror</a:t>
            </a:r>
            <a:r>
              <a:rPr lang="en-US" i="1" dirty="0"/>
              <a:t> du at dine </a:t>
            </a:r>
            <a:r>
              <a:rPr lang="en-US" i="1" dirty="0" err="1"/>
              <a:t>forældre</a:t>
            </a:r>
            <a:r>
              <a:rPr lang="en-US" i="1" dirty="0"/>
              <a:t> </a:t>
            </a:r>
            <a:r>
              <a:rPr lang="en-US" i="1" dirty="0" err="1"/>
              <a:t>valgte</a:t>
            </a:r>
            <a:r>
              <a:rPr lang="en-US" i="1" dirty="0"/>
              <a:t> at </a:t>
            </a:r>
            <a:r>
              <a:rPr lang="en-US" i="1" dirty="0" err="1"/>
              <a:t>bo</a:t>
            </a:r>
            <a:r>
              <a:rPr lang="en-US" i="1" dirty="0"/>
              <a:t> der?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Hvad</a:t>
            </a:r>
            <a:r>
              <a:rPr lang="en-US" i="1" dirty="0"/>
              <a:t> </a:t>
            </a:r>
            <a:r>
              <a:rPr lang="en-US" i="1" dirty="0" err="1"/>
              <a:t>kan</a:t>
            </a:r>
            <a:r>
              <a:rPr lang="en-US" i="1" dirty="0"/>
              <a:t> du </a:t>
            </a:r>
            <a:r>
              <a:rPr lang="en-US" i="1" dirty="0" err="1"/>
              <a:t>godt</a:t>
            </a:r>
            <a:r>
              <a:rPr lang="en-US" i="1" dirty="0"/>
              <a:t> </a:t>
            </a:r>
            <a:r>
              <a:rPr lang="en-US" i="1" dirty="0" err="1"/>
              <a:t>lide</a:t>
            </a:r>
            <a:r>
              <a:rPr lang="en-US" i="1" dirty="0"/>
              <a:t> </a:t>
            </a:r>
            <a:r>
              <a:rPr lang="en-US" i="1" dirty="0" err="1"/>
              <a:t>ved</a:t>
            </a:r>
            <a:r>
              <a:rPr lang="en-US" i="1" dirty="0"/>
              <a:t> der </a:t>
            </a:r>
            <a:r>
              <a:rPr lang="en-US" i="1" dirty="0" err="1"/>
              <a:t>hvordu</a:t>
            </a:r>
            <a:r>
              <a:rPr lang="en-US" i="1" dirty="0"/>
              <a:t> </a:t>
            </a:r>
            <a:r>
              <a:rPr lang="en-US" i="1" dirty="0" err="1"/>
              <a:t>bor</a:t>
            </a:r>
            <a:r>
              <a:rPr lang="en-US" i="1" dirty="0"/>
              <a:t>?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3C7E70-92B3-4A09-9D41-4AA54E3DFC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143" y="2583465"/>
            <a:ext cx="3708400" cy="1048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D4F1E20-31F4-46D7-8BFE-F6A34A64F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5440" y="3632378"/>
            <a:ext cx="3206858" cy="23172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1A4266-8569-4486-B47E-109BAA456C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1073" y="3615561"/>
            <a:ext cx="3388298" cy="23340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9EE744-A0E7-45A4-AD7A-472C5D2E8FA0}"/>
              </a:ext>
            </a:extLst>
          </p:cNvPr>
          <p:cNvSpPr/>
          <p:nvPr/>
        </p:nvSpPr>
        <p:spPr>
          <a:xfrm>
            <a:off x="9677400" y="0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Chapter 2: </a:t>
            </a:r>
          </a:p>
          <a:p>
            <a:r>
              <a:rPr lang="en-US" dirty="0"/>
              <a:t>Designing with CSST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A5A3FD-59AA-4EE7-B890-D0EB108A363B}"/>
              </a:ext>
            </a:extLst>
          </p:cNvPr>
          <p:cNvSpPr/>
          <p:nvPr/>
        </p:nvSpPr>
        <p:spPr>
          <a:xfrm>
            <a:off x="9829800" y="152400"/>
            <a:ext cx="251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Chapter 2: </a:t>
            </a:r>
          </a:p>
          <a:p>
            <a:r>
              <a:rPr lang="en-US" dirty="0"/>
              <a:t>Designing with CSST</a:t>
            </a:r>
          </a:p>
        </p:txBody>
      </p:sp>
    </p:spTree>
    <p:extLst>
      <p:ext uri="{BB962C8B-B14F-4D97-AF65-F5344CB8AC3E}">
        <p14:creationId xmlns:p14="http://schemas.microsoft.com/office/powerpoint/2010/main" val="158271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5F614-8D45-477F-B5B7-82E510DC1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modellerne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38526-45F5-4E30-9C2D-B64974C10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39333"/>
            <a:ext cx="5058448" cy="5221112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Elever</a:t>
            </a:r>
            <a:r>
              <a:rPr lang="en-US" dirty="0"/>
              <a:t> </a:t>
            </a:r>
            <a:r>
              <a:rPr lang="en-US" dirty="0" err="1"/>
              <a:t>blev</a:t>
            </a:r>
            <a:r>
              <a:rPr lang="en-US" dirty="0"/>
              <a:t> </a:t>
            </a:r>
            <a:r>
              <a:rPr lang="en-US" dirty="0" err="1"/>
              <a:t>bedt</a:t>
            </a:r>
            <a:r>
              <a:rPr lang="en-US" dirty="0"/>
              <a:t> om at om-</a:t>
            </a:r>
            <a:r>
              <a:rPr lang="en-US" dirty="0" err="1"/>
              <a:t>designe</a:t>
            </a:r>
            <a:r>
              <a:rPr lang="en-US" dirty="0"/>
              <a:t> Chicago </a:t>
            </a:r>
            <a:r>
              <a:rPr lang="en-US" dirty="0" err="1"/>
              <a:t>ved</a:t>
            </a:r>
            <a:r>
              <a:rPr lang="en-US" dirty="0"/>
              <a:t> at </a:t>
            </a:r>
            <a:r>
              <a:rPr lang="en-US" dirty="0" err="1"/>
              <a:t>ændre</a:t>
            </a:r>
            <a:r>
              <a:rPr lang="en-US" dirty="0"/>
              <a:t> på </a:t>
            </a:r>
            <a:r>
              <a:rPr lang="en-US" dirty="0" err="1"/>
              <a:t>bebygningstæthed</a:t>
            </a:r>
            <a:r>
              <a:rPr lang="en-US" dirty="0"/>
              <a:t>, og </a:t>
            </a:r>
            <a:r>
              <a:rPr lang="en-US" dirty="0" err="1"/>
              <a:t>tilføje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fjerne</a:t>
            </a:r>
            <a:r>
              <a:rPr lang="en-US" dirty="0"/>
              <a:t> parker, </a:t>
            </a:r>
            <a:r>
              <a:rPr lang="en-US" dirty="0" err="1"/>
              <a:t>motorveje</a:t>
            </a:r>
            <a:r>
              <a:rPr lang="en-US" dirty="0"/>
              <a:t> og </a:t>
            </a:r>
            <a:r>
              <a:rPr lang="en-US" dirty="0" err="1"/>
              <a:t>lokaltog</a:t>
            </a:r>
            <a:endParaRPr lang="en-US" dirty="0"/>
          </a:p>
          <a:p>
            <a:r>
              <a:rPr lang="en-US" dirty="0" err="1"/>
              <a:t>Fik</a:t>
            </a:r>
            <a:r>
              <a:rPr lang="en-US" dirty="0"/>
              <a:t> et “handout” med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mikro-niveau-mekanismer</a:t>
            </a:r>
            <a:r>
              <a:rPr lang="en-US" dirty="0"/>
              <a:t> (</a:t>
            </a:r>
            <a:r>
              <a:rPr lang="en-US" dirty="0" err="1"/>
              <a:t>højre</a:t>
            </a:r>
            <a:r>
              <a:rPr lang="en-US" dirty="0"/>
              <a:t>)</a:t>
            </a:r>
          </a:p>
          <a:p>
            <a:r>
              <a:rPr lang="en-US" dirty="0" err="1"/>
              <a:t>Iterativ</a:t>
            </a:r>
            <a:r>
              <a:rPr lang="en-US" dirty="0"/>
              <a:t> process:</a:t>
            </a:r>
          </a:p>
          <a:p>
            <a:pPr lvl="1"/>
            <a:r>
              <a:rPr lang="en-US" dirty="0" err="1"/>
              <a:t>Beslut</a:t>
            </a:r>
            <a:r>
              <a:rPr lang="en-US" dirty="0"/>
              <a:t> </a:t>
            </a:r>
            <a:r>
              <a:rPr lang="en-US" dirty="0" err="1"/>
              <a:t>jer</a:t>
            </a:r>
            <a:r>
              <a:rPr lang="en-US" dirty="0"/>
              <a:t> for et </a:t>
            </a:r>
            <a:r>
              <a:rPr lang="en-US" dirty="0" err="1"/>
              <a:t>fokusområde</a:t>
            </a:r>
            <a:endParaRPr lang="en-US" dirty="0"/>
          </a:p>
          <a:p>
            <a:pPr lvl="2"/>
            <a:r>
              <a:rPr lang="en-US" dirty="0" err="1"/>
              <a:t>Pendlertid</a:t>
            </a:r>
            <a:endParaRPr lang="en-US" dirty="0"/>
          </a:p>
          <a:p>
            <a:pPr lvl="2"/>
            <a:r>
              <a:rPr lang="en-US" dirty="0"/>
              <a:t>Penge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lokal</a:t>
            </a:r>
            <a:r>
              <a:rPr lang="en-US" dirty="0"/>
              <a:t> </a:t>
            </a:r>
            <a:r>
              <a:rPr lang="en-US" dirty="0" err="1"/>
              <a:t>kommuneskole</a:t>
            </a:r>
            <a:endParaRPr lang="en-US" dirty="0"/>
          </a:p>
          <a:p>
            <a:pPr lvl="2"/>
            <a:r>
              <a:rPr lang="en-US" dirty="0" err="1"/>
              <a:t>Adgang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parker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fritidsområder</a:t>
            </a:r>
            <a:endParaRPr lang="en-US" dirty="0"/>
          </a:p>
          <a:p>
            <a:pPr lvl="1"/>
            <a:r>
              <a:rPr lang="en-US" dirty="0" err="1"/>
              <a:t>Beskriv</a:t>
            </a:r>
            <a:r>
              <a:rPr lang="en-US" dirty="0"/>
              <a:t> </a:t>
            </a:r>
            <a:r>
              <a:rPr lang="en-US" dirty="0" err="1"/>
              <a:t>hvordan</a:t>
            </a:r>
            <a:r>
              <a:rPr lang="en-US" dirty="0"/>
              <a:t> I </a:t>
            </a:r>
            <a:r>
              <a:rPr lang="en-US" dirty="0" err="1"/>
              <a:t>vil</a:t>
            </a:r>
            <a:r>
              <a:rPr lang="en-US" dirty="0"/>
              <a:t> </a:t>
            </a:r>
            <a:r>
              <a:rPr lang="en-US" dirty="0" err="1"/>
              <a:t>designe</a:t>
            </a:r>
            <a:r>
              <a:rPr lang="en-US" dirty="0"/>
              <a:t> </a:t>
            </a:r>
            <a:r>
              <a:rPr lang="en-US" dirty="0" err="1"/>
              <a:t>jeres</a:t>
            </a:r>
            <a:r>
              <a:rPr lang="en-US" dirty="0"/>
              <a:t> by, og </a:t>
            </a:r>
            <a:r>
              <a:rPr lang="en-US" dirty="0" err="1"/>
              <a:t>hvorfor</a:t>
            </a:r>
            <a:endParaRPr lang="en-US" dirty="0"/>
          </a:p>
          <a:p>
            <a:pPr lvl="1"/>
            <a:r>
              <a:rPr lang="en-US" dirty="0"/>
              <a:t>Design </a:t>
            </a:r>
            <a:r>
              <a:rPr lang="en-US" dirty="0" err="1"/>
              <a:t>jeres</a:t>
            </a:r>
            <a:r>
              <a:rPr lang="en-US" dirty="0"/>
              <a:t> by og </a:t>
            </a:r>
            <a:r>
              <a:rPr lang="en-US" dirty="0" err="1"/>
              <a:t>kør</a:t>
            </a:r>
            <a:r>
              <a:rPr lang="en-US" dirty="0"/>
              <a:t> </a:t>
            </a:r>
            <a:r>
              <a:rPr lang="en-US" dirty="0" err="1"/>
              <a:t>simulationen</a:t>
            </a:r>
            <a:endParaRPr lang="en-US" dirty="0"/>
          </a:p>
          <a:p>
            <a:pPr lvl="1"/>
            <a:r>
              <a:rPr lang="en-US" dirty="0" err="1"/>
              <a:t>Kig</a:t>
            </a:r>
            <a:r>
              <a:rPr lang="en-US" dirty="0"/>
              <a:t> på data, og </a:t>
            </a:r>
            <a:r>
              <a:rPr lang="en-US" dirty="0" err="1"/>
              <a:t>bedøm</a:t>
            </a:r>
            <a:r>
              <a:rPr lang="en-US" dirty="0"/>
              <a:t> </a:t>
            </a:r>
            <a:r>
              <a:rPr lang="en-US" dirty="0" err="1"/>
              <a:t>jeres</a:t>
            </a:r>
            <a:r>
              <a:rPr lang="en-US" dirty="0"/>
              <a:t> </a:t>
            </a:r>
            <a:r>
              <a:rPr lang="en-US" dirty="0" err="1"/>
              <a:t>resultalt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Og om </a:t>
            </a:r>
            <a:r>
              <a:rPr lang="en-US" dirty="0" err="1"/>
              <a:t>igen</a:t>
            </a:r>
            <a:r>
              <a:rPr lang="en-US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6CAE3B-75D3-4C13-A2A5-A2A4EE168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939" y="1439333"/>
            <a:ext cx="7220943" cy="428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65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FB4B6-8370-314B-914C-0E27E497E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Komplekse</a:t>
            </a:r>
            <a:r>
              <a:rPr lang="en-US" dirty="0"/>
              <a:t> </a:t>
            </a:r>
            <a:r>
              <a:rPr lang="en-US" dirty="0" err="1"/>
              <a:t>Systemer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37690C-E205-9E41-AA79-68FA7DCC5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211" y="752703"/>
            <a:ext cx="28527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55FA34-89FB-C146-A8F7-0A624DA37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942" y="4646386"/>
            <a:ext cx="5080000" cy="2006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E3B939-B03D-E343-8F2B-2D666D9976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642" y="1930400"/>
            <a:ext cx="3022600" cy="266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1EF28E-E51E-C242-A34F-1521DF70DF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334" y="3505200"/>
            <a:ext cx="35306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09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40B05-7CE6-1549-8386-CC7B9F6C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de fem iterative </a:t>
            </a:r>
            <a:r>
              <a:rPr lang="en-US" dirty="0" err="1"/>
              <a:t>skridt</a:t>
            </a:r>
            <a:r>
              <a:rPr lang="en-US" dirty="0"/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C0EBB-13A0-3A46-9F96-322E171ECD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en-US" dirty="0" err="1"/>
              <a:t>Giv</a:t>
            </a:r>
            <a:r>
              <a:rPr lang="en-US" dirty="0"/>
              <a:t> </a:t>
            </a:r>
            <a:r>
              <a:rPr lang="en-US" b="1" i="1" dirty="0" err="1"/>
              <a:t>dem</a:t>
            </a:r>
            <a:r>
              <a:rPr lang="en-US" b="1" i="1" dirty="0"/>
              <a:t> et (for)</a:t>
            </a:r>
            <a:r>
              <a:rPr lang="en-US" b="1" i="1" dirty="0" err="1"/>
              <a:t>mål</a:t>
            </a:r>
            <a:r>
              <a:rPr lang="en-US" b="1" i="1" dirty="0"/>
              <a:t> </a:t>
            </a:r>
            <a:r>
              <a:rPr lang="en-US" dirty="0"/>
              <a:t>med at </a:t>
            </a:r>
            <a:r>
              <a:rPr lang="en-US" dirty="0" err="1"/>
              <a:t>forandre</a:t>
            </a:r>
            <a:r>
              <a:rPr lang="en-US" dirty="0"/>
              <a:t> </a:t>
            </a:r>
            <a:r>
              <a:rPr lang="en-US" dirty="0" err="1"/>
              <a:t>systemet</a:t>
            </a:r>
            <a:r>
              <a:rPr lang="en-US" dirty="0"/>
              <a:t> </a:t>
            </a:r>
            <a:r>
              <a:rPr lang="en-US" i="1" dirty="0" err="1"/>
              <a:t>på</a:t>
            </a:r>
            <a:r>
              <a:rPr lang="en-US" i="1" dirty="0"/>
              <a:t> </a:t>
            </a:r>
            <a:r>
              <a:rPr lang="en-US" b="1" i="1" dirty="0"/>
              <a:t>system-</a:t>
            </a:r>
            <a:r>
              <a:rPr lang="en-US" b="1" i="1" dirty="0" err="1"/>
              <a:t>niveau</a:t>
            </a:r>
            <a:endParaRPr lang="en-US" i="1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 err="1"/>
              <a:t>Vælg</a:t>
            </a:r>
            <a:r>
              <a:rPr lang="en-US" dirty="0"/>
              <a:t> et </a:t>
            </a:r>
            <a:r>
              <a:rPr lang="en-US" dirty="0" err="1"/>
              <a:t>af</a:t>
            </a:r>
            <a:r>
              <a:rPr lang="en-US" dirty="0"/>
              <a:t> de </a:t>
            </a:r>
            <a:r>
              <a:rPr lang="en-US" dirty="0" err="1"/>
              <a:t>tre</a:t>
            </a:r>
            <a:r>
              <a:rPr lang="en-US" dirty="0"/>
              <a:t> </a:t>
            </a:r>
            <a:r>
              <a:rPr lang="en-US" dirty="0" err="1"/>
              <a:t>målingskriterier</a:t>
            </a:r>
            <a:r>
              <a:rPr lang="en-US" dirty="0"/>
              <a:t> (</a:t>
            </a:r>
            <a:r>
              <a:rPr lang="en-US" dirty="0" err="1"/>
              <a:t>pendlertid</a:t>
            </a:r>
            <a:r>
              <a:rPr lang="en-US" dirty="0"/>
              <a:t>/</a:t>
            </a:r>
            <a:r>
              <a:rPr lang="en-US" dirty="0" err="1"/>
              <a:t>lokale</a:t>
            </a:r>
            <a:r>
              <a:rPr lang="en-US" dirty="0"/>
              <a:t> </a:t>
            </a:r>
            <a:r>
              <a:rPr lang="en-US" dirty="0" err="1"/>
              <a:t>skoler</a:t>
            </a:r>
            <a:r>
              <a:rPr lang="en-US" dirty="0"/>
              <a:t>/park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fritidsområder</a:t>
            </a:r>
            <a:r>
              <a:rPr lang="en-US" dirty="0"/>
              <a:t>),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sæt</a:t>
            </a:r>
            <a:r>
              <a:rPr lang="en-US" dirty="0"/>
              <a:t> et </a:t>
            </a:r>
            <a:r>
              <a:rPr lang="en-US" dirty="0" err="1"/>
              <a:t>målbart</a:t>
            </a:r>
            <a:r>
              <a:rPr lang="en-US" dirty="0"/>
              <a:t> </a:t>
            </a:r>
            <a:r>
              <a:rPr lang="en-US" dirty="0" err="1"/>
              <a:t>mål</a:t>
            </a:r>
            <a:r>
              <a:rPr lang="en-US" dirty="0"/>
              <a:t> for </a:t>
            </a:r>
            <a:r>
              <a:rPr lang="en-US" dirty="0" err="1"/>
              <a:t>det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Bed </a:t>
            </a:r>
            <a:r>
              <a:rPr lang="en-US" b="1" dirty="0" err="1"/>
              <a:t>dem</a:t>
            </a:r>
            <a:r>
              <a:rPr lang="en-US" b="1" dirty="0"/>
              <a:t> </a:t>
            </a:r>
            <a:r>
              <a:rPr lang="en-US" b="1" dirty="0" err="1"/>
              <a:t>beskrive</a:t>
            </a:r>
            <a:r>
              <a:rPr lang="en-US" b="1" dirty="0"/>
              <a:t> </a:t>
            </a:r>
            <a:r>
              <a:rPr lang="en-US" b="1" dirty="0" err="1"/>
              <a:t>deres</a:t>
            </a:r>
            <a:r>
              <a:rPr lang="en-US" b="1" dirty="0"/>
              <a:t> design- </a:t>
            </a:r>
            <a:r>
              <a:rPr lang="en-US" b="1" dirty="0" err="1"/>
              <a:t>og</a:t>
            </a:r>
            <a:r>
              <a:rPr lang="en-US" b="1" dirty="0"/>
              <a:t> </a:t>
            </a:r>
            <a:r>
              <a:rPr lang="en-US" b="1" dirty="0" err="1"/>
              <a:t>kausalhypotese</a:t>
            </a:r>
            <a:r>
              <a:rPr lang="en-US" dirty="0"/>
              <a:t>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vil</a:t>
            </a:r>
            <a:r>
              <a:rPr lang="en-US" dirty="0"/>
              <a:t> I </a:t>
            </a:r>
            <a:r>
              <a:rPr lang="en-US" dirty="0" err="1"/>
              <a:t>optimere</a:t>
            </a:r>
            <a:r>
              <a:rPr lang="en-US" dirty="0"/>
              <a:t> </a:t>
            </a:r>
            <a:r>
              <a:rPr lang="en-US" dirty="0" err="1"/>
              <a:t>jeres</a:t>
            </a:r>
            <a:r>
              <a:rPr lang="en-US" dirty="0"/>
              <a:t> </a:t>
            </a:r>
            <a:r>
              <a:rPr lang="en-US" dirty="0" err="1"/>
              <a:t>målingskriterium</a:t>
            </a:r>
            <a:r>
              <a:rPr lang="en-US" dirty="0"/>
              <a:t>,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hvad</a:t>
            </a:r>
            <a:r>
              <a:rPr lang="en-US" dirty="0"/>
              <a:t> </a:t>
            </a:r>
            <a:r>
              <a:rPr lang="en-US" dirty="0" err="1"/>
              <a:t>får</a:t>
            </a:r>
            <a:r>
              <a:rPr lang="en-US" dirty="0"/>
              <a:t> </a:t>
            </a:r>
            <a:r>
              <a:rPr lang="en-US" dirty="0" err="1"/>
              <a:t>jer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tro</a:t>
            </a:r>
            <a:r>
              <a:rPr lang="en-US" dirty="0"/>
              <a:t> at </a:t>
            </a:r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god </a:t>
            </a:r>
            <a:r>
              <a:rPr lang="en-US" dirty="0" err="1"/>
              <a:t>måde</a:t>
            </a:r>
            <a:r>
              <a:rPr lang="en-US" dirty="0"/>
              <a:t> at </a:t>
            </a:r>
            <a:r>
              <a:rPr lang="en-US" dirty="0" err="1"/>
              <a:t>gøre</a:t>
            </a:r>
            <a:r>
              <a:rPr lang="en-US" dirty="0"/>
              <a:t> </a:t>
            </a:r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?</a:t>
            </a:r>
          </a:p>
          <a:p>
            <a:pPr>
              <a:buFont typeface="+mj-lt"/>
              <a:buAutoNum type="arabicPeriod"/>
            </a:pPr>
            <a:r>
              <a:rPr lang="en-US" dirty="0"/>
              <a:t>Lad </a:t>
            </a:r>
            <a:r>
              <a:rPr lang="en-US" dirty="0" err="1"/>
              <a:t>dem</a:t>
            </a:r>
            <a:r>
              <a:rPr lang="en-US" dirty="0"/>
              <a:t> </a:t>
            </a:r>
            <a:r>
              <a:rPr lang="en-US" b="1" dirty="0" err="1"/>
              <a:t>afprøve</a:t>
            </a:r>
            <a:r>
              <a:rPr lang="en-US" b="1" dirty="0"/>
              <a:t> </a:t>
            </a:r>
            <a:r>
              <a:rPr lang="en-US" b="1" dirty="0" err="1"/>
              <a:t>deres</a:t>
            </a:r>
            <a:r>
              <a:rPr lang="en-US" b="1" dirty="0"/>
              <a:t> </a:t>
            </a:r>
            <a:r>
              <a:rPr lang="en-US" b="1" dirty="0" err="1"/>
              <a:t>hypotese</a:t>
            </a:r>
            <a:r>
              <a:rPr lang="en-US" b="1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modellen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Implementer </a:t>
            </a:r>
            <a:r>
              <a:rPr lang="en-US" dirty="0" err="1"/>
              <a:t>jeres</a:t>
            </a:r>
            <a:r>
              <a:rPr lang="en-US" dirty="0"/>
              <a:t> design</a:t>
            </a:r>
          </a:p>
          <a:p>
            <a:pPr>
              <a:buFont typeface="+mj-lt"/>
              <a:buAutoNum type="arabicPeriod"/>
            </a:pPr>
            <a:r>
              <a:rPr lang="en-US" dirty="0"/>
              <a:t>Lad </a:t>
            </a:r>
            <a:r>
              <a:rPr lang="en-US" dirty="0" err="1"/>
              <a:t>dem</a:t>
            </a:r>
            <a:r>
              <a:rPr lang="en-US" dirty="0"/>
              <a:t> </a:t>
            </a:r>
            <a:r>
              <a:rPr lang="en-US" b="1" dirty="0" err="1"/>
              <a:t>fortolke</a:t>
            </a:r>
            <a:r>
              <a:rPr lang="en-US" b="1" dirty="0"/>
              <a:t> de </a:t>
            </a:r>
            <a:r>
              <a:rPr lang="en-US" b="1" dirty="0" err="1"/>
              <a:t>resulterende</a:t>
            </a:r>
            <a:r>
              <a:rPr lang="en-US" b="1" dirty="0"/>
              <a:t> data</a:t>
            </a:r>
          </a:p>
          <a:p>
            <a:pPr lvl="1">
              <a:buFont typeface="+mj-lt"/>
              <a:buAutoNum type="arabicPeriod"/>
            </a:pPr>
            <a:r>
              <a:rPr lang="en-US" dirty="0" err="1"/>
              <a:t>Kig</a:t>
            </a:r>
            <a:r>
              <a:rPr lang="en-US" dirty="0"/>
              <a:t> </a:t>
            </a:r>
            <a:r>
              <a:rPr lang="en-US" dirty="0" err="1"/>
              <a:t>på</a:t>
            </a:r>
            <a:r>
              <a:rPr lang="en-US" dirty="0"/>
              <a:t> de to </a:t>
            </a:r>
            <a:r>
              <a:rPr lang="en-US" dirty="0" err="1"/>
              <a:t>datatyper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diskuter</a:t>
            </a:r>
            <a:r>
              <a:rPr lang="en-US" dirty="0"/>
              <a:t> om </a:t>
            </a:r>
            <a:r>
              <a:rPr lang="en-US" dirty="0" err="1"/>
              <a:t>det</a:t>
            </a:r>
            <a:r>
              <a:rPr lang="en-US" dirty="0"/>
              <a:t> </a:t>
            </a:r>
            <a:r>
              <a:rPr lang="en-US" dirty="0" err="1"/>
              <a:t>fungerede</a:t>
            </a:r>
            <a:endParaRPr lang="en-US" dirty="0"/>
          </a:p>
          <a:p>
            <a:pPr>
              <a:buFont typeface="+mj-lt"/>
              <a:buAutoNum type="arabicPeriod"/>
            </a:pPr>
            <a:r>
              <a:rPr lang="en-US" b="1" dirty="0" err="1"/>
              <a:t>Revidere</a:t>
            </a:r>
            <a:r>
              <a:rPr lang="en-US" b="1" dirty="0"/>
              <a:t> </a:t>
            </a:r>
            <a:r>
              <a:rPr lang="en-US" b="1" dirty="0" err="1"/>
              <a:t>deres</a:t>
            </a:r>
            <a:r>
              <a:rPr lang="en-US" b="1" dirty="0"/>
              <a:t> </a:t>
            </a:r>
            <a:r>
              <a:rPr lang="en-US" b="1" dirty="0" err="1"/>
              <a:t>kausalhypotese</a:t>
            </a:r>
            <a:r>
              <a:rPr lang="en-US" dirty="0"/>
              <a:t>,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tilbage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step 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0918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9F011-AAEB-4F0B-BB01-C7E33FC6F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5: LevelSpace/FPU unit + study</a:t>
            </a:r>
          </a:p>
        </p:txBody>
      </p:sp>
      <p:pic>
        <p:nvPicPr>
          <p:cNvPr id="5" name="Content Placeholder 4" descr="C:\Users\Arthur\AppData\Local\Microsoft\Windows\INetCache\Content.Word\Population.png">
            <a:extLst>
              <a:ext uri="{FF2B5EF4-FFF2-40B4-BE49-F238E27FC236}">
                <a16:creationId xmlns:a16="http://schemas.microsoft.com/office/drawing/2014/main" id="{F656A745-5C1B-4296-A1F2-B3AFA9518C0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9425" y="3597724"/>
            <a:ext cx="2314575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Arthur\AppData\Local\Microsoft\Windows\INetCache\Content.Word\CC.PNG">
            <a:extLst>
              <a:ext uri="{FF2B5EF4-FFF2-40B4-BE49-F238E27FC236}">
                <a16:creationId xmlns:a16="http://schemas.microsoft.com/office/drawing/2014/main" id="{14A582FE-842D-4F91-B5D0-CED759E0E2E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720" y="5280934"/>
            <a:ext cx="2033953" cy="13983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B92D40-0515-4CFC-BBBC-958F13F4B64A}"/>
              </a:ext>
            </a:extLst>
          </p:cNvPr>
          <p:cNvSpPr txBox="1"/>
          <p:nvPr/>
        </p:nvSpPr>
        <p:spPr>
          <a:xfrm>
            <a:off x="551167" y="1413616"/>
            <a:ext cx="416825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3 timer: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endParaRPr lang="en-US" sz="1600" b="1" i="1" u="sng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 err="1"/>
              <a:t>Samme</a:t>
            </a:r>
            <a:r>
              <a:rPr lang="en-US" sz="1600" dirty="0"/>
              <a:t> iterative </a:t>
            </a:r>
            <a:r>
              <a:rPr lang="en-US" sz="1600" dirty="0" err="1"/>
              <a:t>tilgang</a:t>
            </a:r>
            <a:r>
              <a:rPr lang="en-US" sz="1600" dirty="0"/>
              <a:t>:</a:t>
            </a:r>
          </a:p>
          <a:p>
            <a:pPr marL="342900" indent="-342900">
              <a:buAutoNum type="arabicPeriod"/>
            </a:pPr>
            <a:r>
              <a:rPr lang="en-US" sz="1600" dirty="0" err="1"/>
              <a:t>Optmer</a:t>
            </a:r>
            <a:r>
              <a:rPr lang="en-US" sz="1600" dirty="0"/>
              <a:t> mad- </a:t>
            </a:r>
            <a:r>
              <a:rPr lang="en-US" sz="1600" dirty="0" err="1"/>
              <a:t>og</a:t>
            </a:r>
            <a:r>
              <a:rPr lang="en-US" sz="1600" dirty="0"/>
              <a:t> </a:t>
            </a:r>
            <a:r>
              <a:rPr lang="en-US" sz="1600" dirty="0" err="1"/>
              <a:t>mælkeproduktion</a:t>
            </a:r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 err="1"/>
              <a:t>Fortæl</a:t>
            </a:r>
            <a:r>
              <a:rPr lang="en-US" sz="1600" dirty="0"/>
              <a:t> </a:t>
            </a:r>
            <a:r>
              <a:rPr lang="en-US" sz="1600" dirty="0" err="1"/>
              <a:t>os</a:t>
            </a:r>
            <a:r>
              <a:rPr lang="en-US" sz="1600" dirty="0"/>
              <a:t> </a:t>
            </a:r>
            <a:r>
              <a:rPr lang="en-US" sz="1600" dirty="0" err="1"/>
              <a:t>hvordan</a:t>
            </a:r>
            <a:r>
              <a:rPr lang="en-US" sz="1600" dirty="0"/>
              <a:t> du </a:t>
            </a:r>
            <a:r>
              <a:rPr lang="en-US" sz="1600" dirty="0" err="1"/>
              <a:t>vil</a:t>
            </a:r>
            <a:r>
              <a:rPr lang="en-US" sz="1600" dirty="0"/>
              <a:t> </a:t>
            </a:r>
            <a:r>
              <a:rPr lang="en-US" sz="1600" dirty="0" err="1"/>
              <a:t>gøre</a:t>
            </a:r>
            <a:r>
              <a:rPr lang="en-US" sz="1600" dirty="0"/>
              <a:t> </a:t>
            </a:r>
            <a:r>
              <a:rPr lang="en-US" sz="1600" dirty="0" err="1"/>
              <a:t>det</a:t>
            </a:r>
            <a:r>
              <a:rPr lang="en-US" sz="1600" dirty="0"/>
              <a:t>, og </a:t>
            </a:r>
            <a:r>
              <a:rPr lang="en-US" sz="1600" dirty="0" err="1"/>
              <a:t>hvorfor</a:t>
            </a:r>
            <a:r>
              <a:rPr lang="en-US" sz="1600" dirty="0"/>
              <a:t> du </a:t>
            </a:r>
            <a:r>
              <a:rPr lang="en-US" sz="1600" dirty="0" err="1"/>
              <a:t>tror</a:t>
            </a:r>
            <a:r>
              <a:rPr lang="en-US" sz="1600" dirty="0"/>
              <a:t> </a:t>
            </a:r>
            <a:r>
              <a:rPr lang="en-US" sz="1600" dirty="0" err="1"/>
              <a:t>det</a:t>
            </a:r>
            <a:r>
              <a:rPr lang="en-US" sz="1600" dirty="0"/>
              <a:t> </a:t>
            </a:r>
            <a:r>
              <a:rPr lang="en-US" sz="1600" dirty="0" err="1"/>
              <a:t>vil</a:t>
            </a:r>
            <a:r>
              <a:rPr lang="en-US" sz="1600" dirty="0"/>
              <a:t> </a:t>
            </a:r>
            <a:r>
              <a:rPr lang="en-US" sz="1600" dirty="0" err="1"/>
              <a:t>fungere</a:t>
            </a:r>
            <a:endParaRPr lang="en-US" sz="1600" dirty="0"/>
          </a:p>
          <a:p>
            <a:pPr marL="342900" indent="-342900">
              <a:buAutoNum type="arabicPeriod"/>
            </a:pPr>
            <a:r>
              <a:rPr lang="en-US" sz="1600" dirty="0" err="1"/>
              <a:t>Gør</a:t>
            </a:r>
            <a:r>
              <a:rPr lang="en-US" sz="1600" dirty="0"/>
              <a:t> </a:t>
            </a:r>
            <a:r>
              <a:rPr lang="en-US" sz="1600" dirty="0" err="1"/>
              <a:t>det</a:t>
            </a:r>
            <a:r>
              <a:rPr lang="en-US" sz="1600" dirty="0"/>
              <a:t> – og se på dine data</a:t>
            </a:r>
          </a:p>
          <a:p>
            <a:pPr marL="342900" indent="-342900">
              <a:buAutoNum type="arabicPeriod"/>
            </a:pPr>
            <a:r>
              <a:rPr lang="en-US" sz="1600" dirty="0"/>
              <a:t>Hvad </a:t>
            </a:r>
            <a:r>
              <a:rPr lang="en-US" sz="1600" dirty="0" err="1"/>
              <a:t>fungerede</a:t>
            </a:r>
            <a:r>
              <a:rPr lang="en-US" sz="1600" dirty="0"/>
              <a:t>, hvad </a:t>
            </a:r>
            <a:r>
              <a:rPr lang="en-US" sz="1600" dirty="0" err="1"/>
              <a:t>fungerede</a:t>
            </a:r>
            <a:r>
              <a:rPr lang="en-US" sz="1600" dirty="0"/>
              <a:t> ikke?</a:t>
            </a:r>
          </a:p>
          <a:p>
            <a:pPr marL="342900" indent="-342900">
              <a:buAutoNum type="arabicPeriod"/>
            </a:pPr>
            <a:r>
              <a:rPr lang="en-US" sz="1600" dirty="0" err="1"/>
              <a:t>Prøv</a:t>
            </a:r>
            <a:r>
              <a:rPr lang="en-US" sz="1600" dirty="0"/>
              <a:t> </a:t>
            </a:r>
            <a:r>
              <a:rPr lang="en-US" sz="1600" dirty="0" err="1"/>
              <a:t>igen</a:t>
            </a:r>
            <a:r>
              <a:rPr lang="en-US" sz="1600" dirty="0"/>
              <a:t>!</a:t>
            </a:r>
          </a:p>
          <a:p>
            <a:endParaRPr lang="en-US" dirty="0"/>
          </a:p>
          <a:p>
            <a:endParaRPr lang="en-US" b="1" dirty="0"/>
          </a:p>
        </p:txBody>
      </p:sp>
      <p:pic>
        <p:nvPicPr>
          <p:cNvPr id="4" name="Picture 3" descr="C:\Users\Arthur\AppData\Local\Microsoft\Windows\INetCache\Content.Word\ParentModel.png">
            <a:extLst>
              <a:ext uri="{FF2B5EF4-FFF2-40B4-BE49-F238E27FC236}">
                <a16:creationId xmlns:a16="http://schemas.microsoft.com/office/drawing/2014/main" id="{5A367187-2EAE-421B-AFDD-7438531BB3B5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672" y="1514284"/>
            <a:ext cx="2976019" cy="258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Arthur\AppData\Local\Microsoft\Windows\INetCache\Content.Word\Food Production Interface.png">
            <a:extLst>
              <a:ext uri="{FF2B5EF4-FFF2-40B4-BE49-F238E27FC236}">
                <a16:creationId xmlns:a16="http://schemas.microsoft.com/office/drawing/2014/main" id="{3DEB8A29-2F06-43D9-9040-AA280C85486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410" y="2909209"/>
            <a:ext cx="1933285" cy="3605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57421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8EA43-3212-403E-8040-57556DADB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40921-BB88-4A04-BF14-2918136BF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957296" cy="3880773"/>
          </a:xfrm>
        </p:spPr>
        <p:txBody>
          <a:bodyPr/>
          <a:lstStyle/>
          <a:p>
            <a:r>
              <a:rPr lang="en-US" dirty="0" err="1"/>
              <a:t>Optimer</a:t>
            </a:r>
            <a:r>
              <a:rPr lang="en-US" dirty="0"/>
              <a:t> din </a:t>
            </a:r>
            <a:r>
              <a:rPr lang="en-US" dirty="0" err="1"/>
              <a:t>Produktion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Mad</a:t>
            </a:r>
          </a:p>
        </p:txBody>
      </p:sp>
      <p:pic>
        <p:nvPicPr>
          <p:cNvPr id="4" name="Picture 3" descr="C:\Users\Arthur\AppData\Local\Microsoft\Windows\INetCache\Content.Word\CC.PNG">
            <a:extLst>
              <a:ext uri="{FF2B5EF4-FFF2-40B4-BE49-F238E27FC236}">
                <a16:creationId xmlns:a16="http://schemas.microsoft.com/office/drawing/2014/main" id="{750013C5-7E6A-474C-BB5D-D0ACDD28C45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504" y="3805207"/>
            <a:ext cx="2033953" cy="139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Arthur\AppData\Local\Microsoft\Windows\INetCache\Content.Word\Food Production Interface.png">
            <a:extLst>
              <a:ext uri="{FF2B5EF4-FFF2-40B4-BE49-F238E27FC236}">
                <a16:creationId xmlns:a16="http://schemas.microsoft.com/office/drawing/2014/main" id="{C3689C0D-856F-4CFF-823A-E2B541FD0A3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34" y="2666339"/>
            <a:ext cx="1933285" cy="36052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12D83FF-F2B3-49B1-92DC-EB167F2ECE44}"/>
              </a:ext>
            </a:extLst>
          </p:cNvPr>
          <p:cNvSpPr txBox="1">
            <a:spLocks/>
          </p:cNvSpPr>
          <p:nvPr/>
        </p:nvSpPr>
        <p:spPr>
          <a:xfrm>
            <a:off x="5186553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Activity 2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0BCD71-E003-4B90-A491-DCE7B26D2E2F}"/>
              </a:ext>
            </a:extLst>
          </p:cNvPr>
          <p:cNvSpPr txBox="1">
            <a:spLocks/>
          </p:cNvSpPr>
          <p:nvPr/>
        </p:nvSpPr>
        <p:spPr>
          <a:xfrm>
            <a:off x="5186553" y="2160589"/>
            <a:ext cx="3957296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 err="1"/>
              <a:t>Optimer</a:t>
            </a:r>
            <a:r>
              <a:rPr lang="en-US" u="sng" dirty="0"/>
              <a:t> din </a:t>
            </a:r>
            <a:r>
              <a:rPr lang="en-US" u="sng" dirty="0" err="1"/>
              <a:t>befolkning</a:t>
            </a:r>
            <a:endParaRPr lang="en-US" u="sng" dirty="0"/>
          </a:p>
        </p:txBody>
      </p:sp>
      <p:pic>
        <p:nvPicPr>
          <p:cNvPr id="8" name="Picture 7" descr="C:\Users\Arthur\AppData\Local\Microsoft\Windows\INetCache\Content.Word\CC.PNG">
            <a:extLst>
              <a:ext uri="{FF2B5EF4-FFF2-40B4-BE49-F238E27FC236}">
                <a16:creationId xmlns:a16="http://schemas.microsoft.com/office/drawing/2014/main" id="{715E3E2D-3658-4E44-A22A-3A269DE2142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35" y="4643019"/>
            <a:ext cx="2033953" cy="139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C:\Users\Arthur\AppData\Local\Microsoft\Windows\INetCache\Content.Word\Food Production Interface.png">
            <a:extLst>
              <a:ext uri="{FF2B5EF4-FFF2-40B4-BE49-F238E27FC236}">
                <a16:creationId xmlns:a16="http://schemas.microsoft.com/office/drawing/2014/main" id="{613B2206-C031-40D0-8655-28A2EDA79FA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46" y="2729100"/>
            <a:ext cx="1933285" cy="3605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4" descr="C:\Users\Arthur\AppData\Local\Microsoft\Windows\INetCache\Content.Word\Population.png">
            <a:extLst>
              <a:ext uri="{FF2B5EF4-FFF2-40B4-BE49-F238E27FC236}">
                <a16:creationId xmlns:a16="http://schemas.microsoft.com/office/drawing/2014/main" id="{5EC01EF2-C1D2-4AF8-9FCA-06869AADCDB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7227" y="2619884"/>
            <a:ext cx="1839085" cy="1884494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F588735-34ED-4BCE-BBCD-2F1318115B24}"/>
              </a:ext>
            </a:extLst>
          </p:cNvPr>
          <p:cNvSpPr/>
          <p:nvPr/>
        </p:nvSpPr>
        <p:spPr>
          <a:xfrm>
            <a:off x="10257366" y="170197"/>
            <a:ext cx="19346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Designing Multi-Level Thinking Tools</a:t>
            </a:r>
          </a:p>
        </p:txBody>
      </p:sp>
    </p:spTree>
    <p:extLst>
      <p:ext uri="{BB962C8B-B14F-4D97-AF65-F5344CB8AC3E}">
        <p14:creationId xmlns:p14="http://schemas.microsoft.com/office/powerpoint/2010/main" val="12084030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05D62-2C78-41BC-82EF-E71A740C8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i="1" dirty="0" err="1"/>
              <a:t>kan</a:t>
            </a:r>
            <a:r>
              <a:rPr lang="en-US" i="1" dirty="0"/>
              <a:t> vi </a:t>
            </a:r>
            <a:r>
              <a:rPr lang="en-US" i="1" dirty="0" err="1"/>
              <a:t>observere</a:t>
            </a:r>
            <a:r>
              <a:rPr lang="en-US" i="1" dirty="0"/>
              <a:t> </a:t>
            </a:r>
            <a:r>
              <a:rPr lang="en-US" dirty="0" err="1"/>
              <a:t>læring</a:t>
            </a:r>
            <a:r>
              <a:rPr lang="en-US" dirty="0"/>
              <a:t> - </a:t>
            </a:r>
            <a:r>
              <a:rPr lang="en-US" dirty="0" err="1"/>
              <a:t>både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processen</a:t>
            </a:r>
            <a:r>
              <a:rPr lang="en-US" dirty="0"/>
              <a:t>, og “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resultat</a:t>
            </a:r>
            <a:r>
              <a:rPr lang="en-US" dirty="0"/>
              <a:t>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9CBA5C-E83D-41BB-B7EC-4FF0B67B3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745" y="1714174"/>
            <a:ext cx="4185623" cy="576262"/>
          </a:xfrm>
        </p:spPr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5839D-2433-4D3F-B755-D78159E9D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5" y="2290437"/>
            <a:ext cx="4185623" cy="3750926"/>
          </a:xfrm>
        </p:spPr>
        <p:txBody>
          <a:bodyPr>
            <a:normAutofit/>
          </a:bodyPr>
          <a:lstStyle/>
          <a:p>
            <a:r>
              <a:rPr lang="en-US" dirty="0" err="1"/>
              <a:t>Forståelse</a:t>
            </a:r>
            <a:r>
              <a:rPr lang="en-US" dirty="0"/>
              <a:t> for </a:t>
            </a:r>
            <a:r>
              <a:rPr lang="en-US" dirty="0" err="1"/>
              <a:t>kausalmodellen</a:t>
            </a:r>
            <a:r>
              <a:rPr lang="en-US" dirty="0"/>
              <a:t>: </a:t>
            </a:r>
          </a:p>
          <a:p>
            <a:pPr lvl="1"/>
            <a:r>
              <a:rPr lang="en-US" dirty="0" err="1"/>
              <a:t>Mekanismer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deres</a:t>
            </a:r>
            <a:r>
              <a:rPr lang="en-US" dirty="0"/>
              <a:t> </a:t>
            </a:r>
            <a:r>
              <a:rPr lang="en-US" dirty="0" err="1"/>
              <a:t>kausalhypoteser</a:t>
            </a:r>
            <a:endParaRPr lang="en-US" dirty="0"/>
          </a:p>
          <a:p>
            <a:pPr lvl="1"/>
            <a:r>
              <a:rPr lang="en-US" dirty="0" err="1"/>
              <a:t>Forståelse</a:t>
            </a:r>
            <a:r>
              <a:rPr lang="en-US" dirty="0"/>
              <a:t> for “hvad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svært</a:t>
            </a:r>
            <a:r>
              <a:rPr lang="en-US" dirty="0"/>
              <a:t>”?</a:t>
            </a:r>
          </a:p>
          <a:p>
            <a:pPr lvl="1"/>
            <a:r>
              <a:rPr lang="en-US" dirty="0" err="1"/>
              <a:t>Præcision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deres</a:t>
            </a:r>
            <a:r>
              <a:rPr lang="en-US" dirty="0"/>
              <a:t> </a:t>
            </a:r>
            <a:r>
              <a:rPr lang="en-US" dirty="0" err="1"/>
              <a:t>kausalforudsigelse</a:t>
            </a:r>
            <a:endParaRPr lang="en-US" dirty="0"/>
          </a:p>
          <a:p>
            <a:r>
              <a:rPr lang="en-US" dirty="0" err="1"/>
              <a:t>Forståelse</a:t>
            </a:r>
            <a:r>
              <a:rPr lang="en-US" dirty="0"/>
              <a:t> for </a:t>
            </a:r>
            <a:r>
              <a:rPr lang="en-US" dirty="0" err="1"/>
              <a:t>simulationen</a:t>
            </a:r>
            <a:r>
              <a:rPr lang="en-US" dirty="0"/>
              <a:t> &amp; </a:t>
            </a:r>
            <a:r>
              <a:rPr lang="en-US" dirty="0" err="1"/>
              <a:t>aktiviteten</a:t>
            </a:r>
            <a:endParaRPr lang="en-US" dirty="0"/>
          </a:p>
          <a:p>
            <a:pPr lvl="1"/>
            <a:r>
              <a:rPr lang="en-US" dirty="0" err="1"/>
              <a:t>Præcision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implementering</a:t>
            </a:r>
            <a:endParaRPr lang="en-US" dirty="0"/>
          </a:p>
          <a:p>
            <a:pPr lvl="1"/>
            <a:r>
              <a:rPr lang="en-US" dirty="0" err="1"/>
              <a:t>Aflæsning</a:t>
            </a:r>
            <a:r>
              <a:rPr lang="en-US" dirty="0"/>
              <a:t> og </a:t>
            </a:r>
            <a:r>
              <a:rPr lang="en-US" dirty="0" err="1"/>
              <a:t>fortolkning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data</a:t>
            </a:r>
          </a:p>
          <a:p>
            <a:pPr lvl="1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298E0F-5891-4FB1-94D2-8118BEE4A7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88383" y="1714174"/>
            <a:ext cx="4185618" cy="576262"/>
          </a:xfrm>
        </p:spPr>
        <p:txBody>
          <a:bodyPr/>
          <a:lstStyle/>
          <a:p>
            <a:r>
              <a:rPr lang="en-US" dirty="0" err="1"/>
              <a:t>Resultat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130BAD-6531-435A-941A-C23B980C35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8384" y="2290437"/>
            <a:ext cx="4185617" cy="3750926"/>
          </a:xfrm>
        </p:spPr>
        <p:txBody>
          <a:bodyPr>
            <a:normAutofit/>
          </a:bodyPr>
          <a:lstStyle/>
          <a:p>
            <a:r>
              <a:rPr lang="en-US" dirty="0"/>
              <a:t>Pre- og post-</a:t>
            </a:r>
            <a:r>
              <a:rPr lang="en-US" dirty="0" err="1"/>
              <a:t>spørgsmål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quizzer</a:t>
            </a:r>
          </a:p>
          <a:p>
            <a:pPr lvl="1"/>
            <a:r>
              <a:rPr lang="en-US" dirty="0" err="1"/>
              <a:t>Mekanismer</a:t>
            </a:r>
            <a:r>
              <a:rPr lang="en-US" dirty="0"/>
              <a:t> I </a:t>
            </a:r>
            <a:r>
              <a:rPr lang="en-US" dirty="0" err="1"/>
              <a:t>deres</a:t>
            </a:r>
            <a:r>
              <a:rPr lang="en-US" dirty="0"/>
              <a:t> </a:t>
            </a:r>
            <a:r>
              <a:rPr lang="en-US" dirty="0" err="1"/>
              <a:t>forklaringer</a:t>
            </a:r>
            <a:r>
              <a:rPr lang="en-US" dirty="0"/>
              <a:t> / </a:t>
            </a:r>
            <a:r>
              <a:rPr lang="en-US" dirty="0" err="1"/>
              <a:t>besvarelser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 err="1"/>
              <a:t>Spørgsmål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aktiviteter</a:t>
            </a:r>
            <a:r>
              <a:rPr lang="en-US" dirty="0"/>
              <a:t> om </a:t>
            </a:r>
            <a:r>
              <a:rPr lang="en-US" dirty="0" err="1"/>
              <a:t>samme</a:t>
            </a:r>
            <a:r>
              <a:rPr lang="en-US" dirty="0"/>
              <a:t> </a:t>
            </a:r>
            <a:r>
              <a:rPr lang="en-US" dirty="0" err="1"/>
              <a:t>fænomen</a:t>
            </a:r>
            <a:r>
              <a:rPr lang="en-US" dirty="0"/>
              <a:t>, </a:t>
            </a:r>
            <a:r>
              <a:rPr lang="en-US" i="1" dirty="0" err="1"/>
              <a:t>uden</a:t>
            </a:r>
            <a:r>
              <a:rPr lang="en-US" dirty="0"/>
              <a:t> </a:t>
            </a:r>
            <a:r>
              <a:rPr lang="en-US" dirty="0" err="1"/>
              <a:t>simulationen</a:t>
            </a:r>
            <a:endParaRPr lang="en-US" dirty="0"/>
          </a:p>
          <a:p>
            <a:pPr lvl="1"/>
            <a:r>
              <a:rPr lang="en-US" dirty="0" err="1"/>
              <a:t>Måske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analogt</a:t>
            </a:r>
            <a:r>
              <a:rPr lang="en-US" dirty="0"/>
              <a:t> </a:t>
            </a:r>
            <a:r>
              <a:rPr lang="en-US" dirty="0" err="1"/>
              <a:t>medie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5033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09BD-B59F-47A4-A5DF-3B3902527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Eksempler</a:t>
            </a:r>
            <a:r>
              <a:rPr lang="en-US" dirty="0"/>
              <a:t> på mine data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1A0E2-4ED6-40D2-BA51-323258B4A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211" y="87532"/>
            <a:ext cx="3667051" cy="4927600"/>
          </a:xfrm>
          <a:prstGeom prst="rect">
            <a:avLst/>
          </a:prstGeom>
        </p:spPr>
      </p:pic>
      <p:pic>
        <p:nvPicPr>
          <p:cNvPr id="6" name="Picture 5" descr="F:\Dropbox (SESP)\jupyter_notebooks\dissertation\loyola_regrowing_s2017_collation\screenshot_start of simulation_Barrett_Garfield__Trevor_Horwitz_1491578791286.png">
            <a:extLst>
              <a:ext uri="{FF2B5EF4-FFF2-40B4-BE49-F238E27FC236}">
                <a16:creationId xmlns:a16="http://schemas.microsoft.com/office/drawing/2014/main" id="{3B1918A3-C023-4A68-A350-C6D551251EA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397" y="5222119"/>
            <a:ext cx="4014136" cy="164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F:\Dropbox (SESP)\jupyter_notebooks\dissertation\loyola_regrowing_s2017_collation\screenshot_start of simulation_Barrett_Garfield__Trevor_Horwitz_1491580059770.png">
            <a:extLst>
              <a:ext uri="{FF2B5EF4-FFF2-40B4-BE49-F238E27FC236}">
                <a16:creationId xmlns:a16="http://schemas.microsoft.com/office/drawing/2014/main" id="{31CDDA97-D0F7-492C-9B69-0013EFFF068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30" y="5222119"/>
            <a:ext cx="4014136" cy="164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F:\Dropbox (SESP)\jupyter_notebooks\dissertation\loyola_regrowing_s2017_collation\screenshot_updated plot Income_Barrett_Garfield__Trevor_Horwitz_1491580601710.png">
            <a:extLst>
              <a:ext uri="{FF2B5EF4-FFF2-40B4-BE49-F238E27FC236}">
                <a16:creationId xmlns:a16="http://schemas.microsoft.com/office/drawing/2014/main" id="{17A33DEF-A0B2-44F9-B3DC-F31216F7D028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172" y="5222119"/>
            <a:ext cx="4014136" cy="164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Arrow: Notched Right 9">
            <a:extLst>
              <a:ext uri="{FF2B5EF4-FFF2-40B4-BE49-F238E27FC236}">
                <a16:creationId xmlns:a16="http://schemas.microsoft.com/office/drawing/2014/main" id="{4B3294BD-C5A9-43A0-9C81-87684C4882D2}"/>
              </a:ext>
            </a:extLst>
          </p:cNvPr>
          <p:cNvSpPr/>
          <p:nvPr/>
        </p:nvSpPr>
        <p:spPr>
          <a:xfrm>
            <a:off x="2402462" y="5475066"/>
            <a:ext cx="1047646" cy="67269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Notched Right 10">
            <a:extLst>
              <a:ext uri="{FF2B5EF4-FFF2-40B4-BE49-F238E27FC236}">
                <a16:creationId xmlns:a16="http://schemas.microsoft.com/office/drawing/2014/main" id="{8D9EA2BA-128C-40EB-AC38-7BF4E1EEBFFC}"/>
              </a:ext>
            </a:extLst>
          </p:cNvPr>
          <p:cNvSpPr/>
          <p:nvPr/>
        </p:nvSpPr>
        <p:spPr>
          <a:xfrm>
            <a:off x="6548875" y="5475067"/>
            <a:ext cx="1047646" cy="672699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8D2A63-E060-42F9-9815-E7D345EA70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820" y="1270000"/>
            <a:ext cx="5941838" cy="18826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5F3D3EE-20CE-4C91-8FDB-5C4325C677C4}"/>
              </a:ext>
            </a:extLst>
          </p:cNvPr>
          <p:cNvSpPr txBox="1"/>
          <p:nvPr/>
        </p:nvSpPr>
        <p:spPr>
          <a:xfrm>
            <a:off x="309489" y="3249637"/>
            <a:ext cx="70197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Pre- og post: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Hvorfor</a:t>
            </a:r>
            <a:r>
              <a:rPr lang="en-US" dirty="0"/>
              <a:t> har </a:t>
            </a:r>
            <a:r>
              <a:rPr lang="en-US" dirty="0" err="1"/>
              <a:t>rige</a:t>
            </a:r>
            <a:r>
              <a:rPr lang="en-US" dirty="0"/>
              <a:t> </a:t>
            </a:r>
            <a:r>
              <a:rPr lang="en-US" dirty="0" err="1"/>
              <a:t>mennesker</a:t>
            </a:r>
            <a:r>
              <a:rPr lang="en-US" dirty="0"/>
              <a:t> nogle </a:t>
            </a:r>
            <a:r>
              <a:rPr lang="en-US" dirty="0" err="1"/>
              <a:t>gange</a:t>
            </a:r>
            <a:r>
              <a:rPr lang="en-US" dirty="0"/>
              <a:t> </a:t>
            </a:r>
            <a:r>
              <a:rPr lang="en-US" dirty="0" err="1"/>
              <a:t>længere</a:t>
            </a:r>
            <a:r>
              <a:rPr lang="en-US" dirty="0"/>
              <a:t> “commute times” end </a:t>
            </a:r>
            <a:r>
              <a:rPr lang="en-US" dirty="0" err="1"/>
              <a:t>fattige</a:t>
            </a:r>
            <a:r>
              <a:rPr lang="en-US" dirty="0"/>
              <a:t>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Hvorfor</a:t>
            </a:r>
            <a:r>
              <a:rPr lang="en-US" dirty="0"/>
              <a:t> </a:t>
            </a:r>
            <a:r>
              <a:rPr lang="en-US" dirty="0" err="1"/>
              <a:t>tager</a:t>
            </a:r>
            <a:r>
              <a:rPr lang="en-US" dirty="0"/>
              <a:t> </a:t>
            </a:r>
            <a:r>
              <a:rPr lang="en-US" dirty="0" err="1"/>
              <a:t>det</a:t>
            </a:r>
            <a:r>
              <a:rPr lang="en-US" dirty="0"/>
              <a:t> tit </a:t>
            </a:r>
            <a:r>
              <a:rPr lang="en-US" dirty="0" err="1"/>
              <a:t>længere</a:t>
            </a:r>
            <a:r>
              <a:rPr lang="en-US" dirty="0"/>
              <a:t> </a:t>
            </a:r>
            <a:r>
              <a:rPr lang="en-US" dirty="0" err="1"/>
              <a:t>tid</a:t>
            </a:r>
            <a:r>
              <a:rPr lang="en-US" dirty="0"/>
              <a:t> for </a:t>
            </a:r>
            <a:r>
              <a:rPr lang="en-US" dirty="0" err="1"/>
              <a:t>fattige</a:t>
            </a:r>
            <a:r>
              <a:rPr lang="en-US" dirty="0"/>
              <a:t> at </a:t>
            </a:r>
            <a:r>
              <a:rPr lang="en-US" dirty="0" err="1"/>
              <a:t>komme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park?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Hvordan</a:t>
            </a:r>
            <a:r>
              <a:rPr lang="en-US" dirty="0"/>
              <a:t> </a:t>
            </a:r>
            <a:r>
              <a:rPr lang="en-US" dirty="0" err="1"/>
              <a:t>tror</a:t>
            </a:r>
            <a:r>
              <a:rPr lang="en-US" dirty="0"/>
              <a:t> du at vi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gøre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by </a:t>
            </a:r>
            <a:r>
              <a:rPr lang="en-US" dirty="0" err="1"/>
              <a:t>bedre</a:t>
            </a:r>
            <a:r>
              <a:rPr lang="en-US" dirty="0"/>
              <a:t> med </a:t>
            </a:r>
            <a:r>
              <a:rPr lang="en-US" dirty="0" err="1"/>
              <a:t>byplanlægning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042806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09BD-B59F-47A4-A5DF-3B3902527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Eksempler</a:t>
            </a:r>
            <a:r>
              <a:rPr lang="en-US" dirty="0"/>
              <a:t> på mine data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BFF0F4-66F6-45CF-B168-300A51957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105" y="0"/>
            <a:ext cx="5132736" cy="4009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0FA2B0-A8D1-40A1-A0A4-9F1DA2086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1490" y="3761544"/>
            <a:ext cx="2808927" cy="3044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B6DF8A-AD36-41E7-BA9B-A4CE564316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512" y="1831685"/>
            <a:ext cx="2188499" cy="26473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FC574B-4A0A-478E-B839-A3D5F921E2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18" y="2116410"/>
            <a:ext cx="3440746" cy="2547802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46AFDDF7-F4A6-4AB5-AD81-F3E9983905AD}"/>
              </a:ext>
            </a:extLst>
          </p:cNvPr>
          <p:cNvSpPr/>
          <p:nvPr/>
        </p:nvSpPr>
        <p:spPr>
          <a:xfrm>
            <a:off x="3481754" y="2869809"/>
            <a:ext cx="1160584" cy="422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87F354-92A7-4A41-83B7-30093BC479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4238" y="4664119"/>
            <a:ext cx="2240626" cy="244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07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E6F9F-DEAF-4109-AF6E-4C1BB14A5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NetLogo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6CF4A-AEA2-4978-A67E-91FB3775B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Desktop: ccl.northwestern.edu/</a:t>
            </a:r>
            <a:r>
              <a:rPr lang="en-US" dirty="0" err="1"/>
              <a:t>netlogo</a:t>
            </a:r>
            <a:endParaRPr lang="en-US" dirty="0"/>
          </a:p>
          <a:p>
            <a:r>
              <a:rPr lang="en-US" dirty="0"/>
              <a:t>Online: https://netlogoweb.org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Extensions API (</a:t>
            </a:r>
            <a:r>
              <a:rPr lang="en-US" dirty="0" err="1"/>
              <a:t>eksterne</a:t>
            </a:r>
            <a:r>
              <a:rPr lang="en-US" dirty="0"/>
              <a:t> libraries)</a:t>
            </a:r>
          </a:p>
          <a:p>
            <a:pPr lvl="1"/>
            <a:r>
              <a:rPr lang="en-US" dirty="0"/>
              <a:t>Java</a:t>
            </a:r>
          </a:p>
          <a:p>
            <a:pPr lvl="1"/>
            <a:r>
              <a:rPr lang="en-US" dirty="0"/>
              <a:t>Python</a:t>
            </a:r>
          </a:p>
          <a:p>
            <a:pPr lvl="1"/>
            <a:r>
              <a:rPr lang="en-US" dirty="0"/>
              <a:t>CSV</a:t>
            </a:r>
          </a:p>
          <a:p>
            <a:pPr lvl="1"/>
            <a:r>
              <a:rPr lang="en-US" dirty="0" err="1"/>
              <a:t>Byg</a:t>
            </a:r>
            <a:r>
              <a:rPr lang="en-US" dirty="0"/>
              <a:t> din </a:t>
            </a:r>
            <a:r>
              <a:rPr lang="en-US" dirty="0" err="1"/>
              <a:t>egen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/>
              <a:t>LevelSpace </a:t>
            </a:r>
          </a:p>
        </p:txBody>
      </p:sp>
    </p:spTree>
    <p:extLst>
      <p:ext uri="{BB962C8B-B14F-4D97-AF65-F5344CB8AC3E}">
        <p14:creationId xmlns:p14="http://schemas.microsoft.com/office/powerpoint/2010/main" val="13873701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09316A9-990D-4EC3-A671-70EE5C1493A4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B0C6109-9159-49CA-AD7A-F9035539DB7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86F14F5-308C-4EB6-87AB-05DE9501B1AA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BA032363-A188-47C5-9D59-9B788809DCD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2C4077DF-6BB9-4069-AD28-6B1664EBB06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1D2B8B50-3419-41ED-9A9F-3CF9EEBBD3F2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5C640498-2E73-4FA2-BEB6-C3596A458C8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3240EEFC-4112-4C39-A816-C815774F6D6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ADF362B0-03EA-4800-9FAA-9F128587E42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BA84559-2F4C-4795-9246-4C563F942DB9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FA77A1AA-CA47-4A91-A0A1-0A8CE31A985E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03E8462A-FEBA-4848-81CC-3F8DA3E477B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109F83F-40FE-4DB3-84CC-09FB3340D06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7941F9B1-B01B-4A84-89D9-B169AEB4E4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789F6F-0FB5-4170-BADF-6A421D61D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160" y="1506158"/>
            <a:ext cx="6562862" cy="41674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FACFE4-71B9-4045-B426-2010FE56A245}"/>
              </a:ext>
            </a:extLst>
          </p:cNvPr>
          <p:cNvSpPr txBox="1"/>
          <p:nvPr/>
        </p:nvSpPr>
        <p:spPr>
          <a:xfrm>
            <a:off x="3161160" y="712130"/>
            <a:ext cx="6562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http://ct-stem.northwestern.edu</a:t>
            </a:r>
          </a:p>
        </p:txBody>
      </p:sp>
    </p:spTree>
    <p:extLst>
      <p:ext uri="{BB962C8B-B14F-4D97-AF65-F5344CB8AC3E}">
        <p14:creationId xmlns:p14="http://schemas.microsoft.com/office/powerpoint/2010/main" val="30938802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Center for Connected Learnings </a:t>
            </a:r>
            <a:r>
              <a:rPr lang="en-US" dirty="0" err="1"/>
              <a:t>arbejde</a:t>
            </a:r>
            <a:r>
              <a:rPr lang="en-US" dirty="0"/>
              <a:t> på CT-STEM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948" y="1825625"/>
            <a:ext cx="7610104" cy="4351338"/>
          </a:xfrm>
        </p:spPr>
      </p:pic>
    </p:spTree>
    <p:extLst>
      <p:ext uri="{BB962C8B-B14F-4D97-AF65-F5344CB8AC3E}">
        <p14:creationId xmlns:p14="http://schemas.microsoft.com/office/powerpoint/2010/main" val="2500487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135" y="1825625"/>
            <a:ext cx="7323730" cy="4351338"/>
          </a:xfrm>
        </p:spPr>
      </p:pic>
    </p:spTree>
    <p:extLst>
      <p:ext uri="{BB962C8B-B14F-4D97-AF65-F5344CB8AC3E}">
        <p14:creationId xmlns:p14="http://schemas.microsoft.com/office/powerpoint/2010/main" val="1548506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34239-A012-4CF0-8238-124CE69A9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Hvad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modeller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3354B-2581-411A-A6DC-D0FC0EBF1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5A77C859-9697-4415-8592-5D5EFA97D844}"/>
              </a:ext>
            </a:extLst>
          </p:cNvPr>
          <p:cNvGrpSpPr>
            <a:grpSpLocks/>
          </p:cNvGrpSpPr>
          <p:nvPr/>
        </p:nvGrpSpPr>
        <p:grpSpPr bwMode="auto">
          <a:xfrm>
            <a:off x="841375" y="3868738"/>
            <a:ext cx="2160588" cy="1385887"/>
            <a:chOff x="530" y="2437"/>
            <a:chExt cx="1361" cy="873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A2F25F1E-E4AC-4017-BE3E-79A6540BF2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" y="2437"/>
              <a:ext cx="1361" cy="873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244A5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0654574-CD5E-4825-A1BF-99C63A1F12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" y="2437"/>
              <a:ext cx="1361" cy="873"/>
            </a:xfrm>
            <a:prstGeom prst="rect">
              <a:avLst/>
            </a:prstGeom>
            <a:solidFill>
              <a:srgbClr val="FFFFFF"/>
            </a:solidFill>
            <a:ln w="25560">
              <a:solidFill>
                <a:srgbClr val="244A58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7" name="Picture 5">
            <a:extLst>
              <a:ext uri="{FF2B5EF4-FFF2-40B4-BE49-F238E27FC236}">
                <a16:creationId xmlns:a16="http://schemas.microsoft.com/office/drawing/2014/main" id="{96730410-7C5D-414A-9937-0146E25E2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3" y="3570288"/>
            <a:ext cx="1684337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F2BAC77E-10E0-474F-B4A7-2172737CE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7" t="7277" r="18445" b="9485"/>
          <a:stretch>
            <a:fillRect/>
          </a:stretch>
        </p:blipFill>
        <p:spPr bwMode="auto">
          <a:xfrm>
            <a:off x="4195763" y="3021013"/>
            <a:ext cx="1765300" cy="175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587" t="7277" r="18445" b="94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9" name="AutoShape 7">
            <a:extLst>
              <a:ext uri="{FF2B5EF4-FFF2-40B4-BE49-F238E27FC236}">
                <a16:creationId xmlns:a16="http://schemas.microsoft.com/office/drawing/2014/main" id="{9100216D-8101-41A1-BDB4-7C2420E0AD22}"/>
              </a:ext>
            </a:extLst>
          </p:cNvPr>
          <p:cNvCxnSpPr>
            <a:cxnSpLocks noChangeShapeType="1"/>
            <a:stCxn id="8" idx="3"/>
          </p:cNvCxnSpPr>
          <p:nvPr/>
        </p:nvCxnSpPr>
        <p:spPr bwMode="auto">
          <a:xfrm>
            <a:off x="5961063" y="3897313"/>
            <a:ext cx="996950" cy="517525"/>
          </a:xfrm>
          <a:prstGeom prst="straightConnector1">
            <a:avLst/>
          </a:prstGeom>
          <a:noFill/>
          <a:ln w="38160">
            <a:solidFill>
              <a:srgbClr val="E2751D"/>
            </a:solidFill>
            <a:miter lim="800000"/>
            <a:headEnd/>
            <a:tailEnd type="triangle" w="med" len="med"/>
          </a:ln>
          <a:effectLst>
            <a:outerShdw blurRad="63500" dist="110430" dir="722555" algn="ctr" rotWithShape="0">
              <a:srgbClr val="80808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8">
            <a:extLst>
              <a:ext uri="{FF2B5EF4-FFF2-40B4-BE49-F238E27FC236}">
                <a16:creationId xmlns:a16="http://schemas.microsoft.com/office/drawing/2014/main" id="{3DD5D0C7-7B15-4496-AE23-61FDA61F3CCC}"/>
              </a:ext>
            </a:extLst>
          </p:cNvPr>
          <p:cNvCxnSpPr>
            <a:cxnSpLocks noChangeShapeType="1"/>
            <a:stCxn id="8" idx="1"/>
          </p:cNvCxnSpPr>
          <p:nvPr/>
        </p:nvCxnSpPr>
        <p:spPr bwMode="auto">
          <a:xfrm flipH="1">
            <a:off x="3043238" y="3897313"/>
            <a:ext cx="1150937" cy="631825"/>
          </a:xfrm>
          <a:prstGeom prst="straightConnector1">
            <a:avLst/>
          </a:prstGeom>
          <a:noFill/>
          <a:ln w="38160">
            <a:solidFill>
              <a:srgbClr val="E2751D"/>
            </a:solidFill>
            <a:miter lim="800000"/>
            <a:headEnd/>
            <a:tailEnd type="triangle" w="med" len="med"/>
          </a:ln>
          <a:effectLst>
            <a:outerShdw blurRad="63500" dist="110430" dir="722555" algn="ctr" rotWithShape="0">
              <a:srgbClr val="808080">
                <a:alpha val="35036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angle 9">
            <a:extLst>
              <a:ext uri="{FF2B5EF4-FFF2-40B4-BE49-F238E27FC236}">
                <a16:creationId xmlns:a16="http://schemas.microsoft.com/office/drawing/2014/main" id="{36F3085F-BEB0-4455-9A49-EA1782894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" y="5499100"/>
            <a:ext cx="8059738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/>
            <a:r>
              <a:rPr lang="en-US" altLang="en-US" sz="2800" i="1">
                <a:solidFill>
                  <a:srgbClr val="404040"/>
                </a:solidFill>
                <a:latin typeface="Corbel" charset="0"/>
              </a:rPr>
              <a:t>“Essentially, all models are wrong, but some are useful”</a:t>
            </a:r>
            <a:br>
              <a:rPr lang="en-US" altLang="en-US" sz="2800" i="1">
                <a:solidFill>
                  <a:srgbClr val="404040"/>
                </a:solidFill>
                <a:latin typeface="Corbel" charset="0"/>
              </a:rPr>
            </a:br>
            <a:r>
              <a:rPr lang="en-US" altLang="en-US" sz="2800" i="1">
                <a:solidFill>
                  <a:srgbClr val="404040"/>
                </a:solidFill>
                <a:latin typeface="Corbel" charset="0"/>
              </a:rPr>
              <a:t>(George Box, 1987)</a:t>
            </a:r>
          </a:p>
        </p:txBody>
      </p:sp>
    </p:spTree>
    <p:extLst>
      <p:ext uri="{BB962C8B-B14F-4D97-AF65-F5344CB8AC3E}">
        <p14:creationId xmlns:p14="http://schemas.microsoft.com/office/powerpoint/2010/main" val="18602578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F09CE-82B2-41B2-8D3D-C89E7FD0C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Tak</a:t>
            </a:r>
            <a:r>
              <a:rPr lang="en-US" dirty="0"/>
              <a:t> – og </a:t>
            </a:r>
            <a:r>
              <a:rPr lang="en-US" dirty="0" err="1"/>
              <a:t>spørgsmål</a:t>
            </a:r>
            <a:r>
              <a:rPr lang="en-US" dirty="0"/>
              <a:t>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21FAA4-E56F-407F-8732-6BF4BC8F4927}"/>
              </a:ext>
            </a:extLst>
          </p:cNvPr>
          <p:cNvSpPr/>
          <p:nvPr/>
        </p:nvSpPr>
        <p:spPr>
          <a:xfrm>
            <a:off x="2083593" y="60674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This work is supported in part by the National Science Foundation under NSF grant 1441552. </a:t>
            </a:r>
            <a:endParaRPr lang="en-US" b="0" i="1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Picture 10" descr="Image result for nsf logo">
            <a:extLst>
              <a:ext uri="{FF2B5EF4-FFF2-40B4-BE49-F238E27FC236}">
                <a16:creationId xmlns:a16="http://schemas.microsoft.com/office/drawing/2014/main" id="{E7116643-AADA-4FF8-9F78-C06A59EA5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6850"/>
            <a:ext cx="158115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D3F516-6BD3-45ED-A092-F9C53E54E98C}"/>
              </a:ext>
            </a:extLst>
          </p:cNvPr>
          <p:cNvSpPr txBox="1">
            <a:spLocks/>
          </p:cNvSpPr>
          <p:nvPr/>
        </p:nvSpPr>
        <p:spPr>
          <a:xfrm>
            <a:off x="604651" y="1930400"/>
            <a:ext cx="8757398" cy="20085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 err="1"/>
              <a:t>Kontakt</a:t>
            </a:r>
            <a:r>
              <a:rPr lang="en-US" sz="2400" dirty="0"/>
              <a:t>:</a:t>
            </a:r>
          </a:p>
          <a:p>
            <a:endParaRPr lang="en-US" sz="2400" dirty="0"/>
          </a:p>
          <a:p>
            <a:r>
              <a:rPr lang="en-US" sz="2400" dirty="0"/>
              <a:t>Arthur Hjorth</a:t>
            </a:r>
          </a:p>
          <a:p>
            <a:r>
              <a:rPr lang="en-US" sz="2400" dirty="0">
                <a:hlinkClick r:id="rId3"/>
              </a:rPr>
              <a:t>arthur.hjorth@u.northwestern.edu</a:t>
            </a:r>
            <a:endParaRPr lang="en-US" sz="2400" dirty="0"/>
          </a:p>
          <a:p>
            <a:r>
              <a:rPr lang="en-US" sz="2400" dirty="0"/>
              <a:t>http://arthurhjorth.com</a:t>
            </a:r>
          </a:p>
        </p:txBody>
      </p:sp>
    </p:spTree>
    <p:extLst>
      <p:ext uri="{BB962C8B-B14F-4D97-AF65-F5344CB8AC3E}">
        <p14:creationId xmlns:p14="http://schemas.microsoft.com/office/powerpoint/2010/main" val="18023448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59FAB-5032-4DA9-A2FE-CDADABEFB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D88F21-4968-4DA4-97CE-D3646CB2C6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022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B369-9712-42CC-99FF-87FC2D92F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Hvad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i="1" dirty="0"/>
              <a:t>agent-</a:t>
            </a:r>
            <a:r>
              <a:rPr lang="en-US" i="1" dirty="0" err="1"/>
              <a:t>baserede</a:t>
            </a:r>
            <a:r>
              <a:rPr lang="en-US" i="1" dirty="0"/>
              <a:t> </a:t>
            </a:r>
            <a:r>
              <a:rPr lang="en-US" i="1" dirty="0" err="1"/>
              <a:t>modeller</a:t>
            </a:r>
            <a:r>
              <a:rPr lang="en-US" i="1" dirty="0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06099-B83A-48A8-81BA-8DFD2DC04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3449341" cy="3880773"/>
          </a:xfrm>
        </p:spPr>
        <p:txBody>
          <a:bodyPr>
            <a:normAutofit fontScale="92500" lnSpcReduction="10000"/>
          </a:bodyPr>
          <a:lstStyle/>
          <a:p>
            <a:r>
              <a:rPr lang="en-US" altLang="en-US" b="1" dirty="0" err="1">
                <a:latin typeface="Corbel" charset="0"/>
              </a:rPr>
              <a:t>Agenter</a:t>
            </a:r>
            <a:r>
              <a:rPr lang="en-US" altLang="en-US" dirty="0">
                <a:latin typeface="Corbel" charset="0"/>
              </a:rPr>
              <a:t> </a:t>
            </a:r>
            <a:r>
              <a:rPr lang="en-US" altLang="en-US" dirty="0" err="1">
                <a:latin typeface="Corbel" charset="0"/>
              </a:rPr>
              <a:t>er</a:t>
            </a:r>
            <a:r>
              <a:rPr lang="en-US" altLang="en-US" dirty="0">
                <a:latin typeface="Corbel" charset="0"/>
              </a:rPr>
              <a:t> </a:t>
            </a:r>
            <a:r>
              <a:rPr lang="en-US" altLang="en-US" dirty="0" err="1">
                <a:latin typeface="Corbel" charset="0"/>
              </a:rPr>
              <a:t>autonome</a:t>
            </a:r>
            <a:r>
              <a:rPr lang="en-US" altLang="en-US" dirty="0">
                <a:latin typeface="Corbel" charset="0"/>
              </a:rPr>
              <a:t> </a:t>
            </a:r>
            <a:r>
              <a:rPr lang="en-US" altLang="en-US" dirty="0" err="1">
                <a:latin typeface="Corbel" charset="0"/>
              </a:rPr>
              <a:t>individer</a:t>
            </a:r>
            <a:r>
              <a:rPr lang="en-US" altLang="en-US" dirty="0">
                <a:latin typeface="Corbel" charset="0"/>
              </a:rPr>
              <a:t> med “</a:t>
            </a:r>
            <a:r>
              <a:rPr lang="en-US" altLang="en-US" dirty="0" err="1">
                <a:latin typeface="Corbel" charset="0"/>
              </a:rPr>
              <a:t>egenskaber</a:t>
            </a:r>
            <a:r>
              <a:rPr lang="en-US" altLang="en-US" dirty="0">
                <a:latin typeface="Corbel" charset="0"/>
              </a:rPr>
              <a:t>” (</a:t>
            </a:r>
            <a:r>
              <a:rPr lang="en-US" altLang="en-US" dirty="0" err="1">
                <a:latin typeface="Corbel" charset="0"/>
              </a:rPr>
              <a:t>f.eks</a:t>
            </a:r>
            <a:r>
              <a:rPr lang="en-US" altLang="en-US" dirty="0">
                <a:latin typeface="Corbel" charset="0"/>
              </a:rPr>
              <a:t>. </a:t>
            </a:r>
            <a:r>
              <a:rPr lang="en-US" altLang="en-US" i="1" dirty="0">
                <a:latin typeface="Corbel" charset="0"/>
              </a:rPr>
              <a:t>position, </a:t>
            </a:r>
            <a:r>
              <a:rPr lang="en-US" altLang="en-US" i="1" dirty="0" err="1">
                <a:latin typeface="Corbel" charset="0"/>
              </a:rPr>
              <a:t>retning</a:t>
            </a:r>
            <a:r>
              <a:rPr lang="en-US" altLang="en-US" i="1" dirty="0">
                <a:latin typeface="Corbel" charset="0"/>
              </a:rPr>
              <a:t>, fart, </a:t>
            </a:r>
            <a:r>
              <a:rPr lang="en-US" altLang="en-US" i="1" dirty="0" err="1">
                <a:latin typeface="Corbel" charset="0"/>
              </a:rPr>
              <a:t>osv</a:t>
            </a:r>
            <a:r>
              <a:rPr lang="en-US" altLang="en-US" i="1" dirty="0">
                <a:latin typeface="Corbel" charset="0"/>
              </a:rPr>
              <a:t>.) </a:t>
            </a:r>
            <a:r>
              <a:rPr lang="en-US" altLang="en-US" dirty="0">
                <a:latin typeface="Corbel" charset="0"/>
              </a:rPr>
              <a:t>og “</a:t>
            </a:r>
            <a:r>
              <a:rPr lang="en-US" altLang="en-US" dirty="0" err="1">
                <a:latin typeface="Corbel" charset="0"/>
              </a:rPr>
              <a:t>adfærd</a:t>
            </a:r>
            <a:r>
              <a:rPr lang="en-US" altLang="en-US" dirty="0">
                <a:latin typeface="Corbel" charset="0"/>
              </a:rPr>
              <a:t>” (</a:t>
            </a:r>
            <a:r>
              <a:rPr lang="en-US" altLang="en-US" dirty="0" err="1">
                <a:latin typeface="Corbel" charset="0"/>
              </a:rPr>
              <a:t>flyv</a:t>
            </a:r>
            <a:r>
              <a:rPr lang="en-US" altLang="en-US" dirty="0">
                <a:latin typeface="Corbel" charset="0"/>
              </a:rPr>
              <a:t> </a:t>
            </a:r>
            <a:r>
              <a:rPr lang="en-US" altLang="en-US" dirty="0" err="1">
                <a:latin typeface="Corbel" charset="0"/>
              </a:rPr>
              <a:t>rundt</a:t>
            </a:r>
            <a:r>
              <a:rPr lang="en-US" altLang="en-US" dirty="0">
                <a:latin typeface="Corbel" charset="0"/>
              </a:rPr>
              <a:t>, ret </a:t>
            </a:r>
            <a:r>
              <a:rPr lang="en-US" altLang="en-US" dirty="0" err="1">
                <a:latin typeface="Corbel" charset="0"/>
              </a:rPr>
              <a:t>ind</a:t>
            </a:r>
            <a:r>
              <a:rPr lang="en-US" altLang="en-US" dirty="0">
                <a:latin typeface="Corbel" charset="0"/>
              </a:rPr>
              <a:t> </a:t>
            </a:r>
            <a:r>
              <a:rPr lang="en-US" altLang="en-US" dirty="0" err="1">
                <a:latin typeface="Corbel" charset="0"/>
              </a:rPr>
              <a:t>efter</a:t>
            </a:r>
            <a:r>
              <a:rPr lang="en-US" altLang="en-US" dirty="0">
                <a:latin typeface="Corbel" charset="0"/>
              </a:rPr>
              <a:t> dine “</a:t>
            </a:r>
            <a:r>
              <a:rPr lang="en-US" altLang="en-US" dirty="0" err="1">
                <a:latin typeface="Corbel" charset="0"/>
              </a:rPr>
              <a:t>naboer</a:t>
            </a:r>
            <a:r>
              <a:rPr lang="en-US" altLang="en-US" dirty="0">
                <a:latin typeface="Corbel" charset="0"/>
              </a:rPr>
              <a:t>”, </a:t>
            </a:r>
            <a:r>
              <a:rPr lang="en-US" altLang="en-US" dirty="0" err="1">
                <a:latin typeface="Corbel" charset="0"/>
              </a:rPr>
              <a:t>osv</a:t>
            </a:r>
            <a:r>
              <a:rPr lang="en-US" altLang="en-US" dirty="0">
                <a:latin typeface="Corbel" charset="0"/>
              </a:rPr>
              <a:t>.)</a:t>
            </a:r>
          </a:p>
          <a:p>
            <a:endParaRPr lang="en-US" altLang="en-US" b="1" dirty="0">
              <a:latin typeface="Corbel" charset="0"/>
            </a:endParaRPr>
          </a:p>
          <a:p>
            <a:r>
              <a:rPr lang="en-US" altLang="en-US" b="1" dirty="0">
                <a:latin typeface="Corbel" charset="0"/>
              </a:rPr>
              <a:t>Agent-</a:t>
            </a:r>
            <a:r>
              <a:rPr lang="en-US" altLang="en-US" b="1" dirty="0" err="1">
                <a:latin typeface="Corbel" charset="0"/>
              </a:rPr>
              <a:t>baserede</a:t>
            </a:r>
            <a:r>
              <a:rPr lang="en-US" altLang="en-US" b="1" dirty="0">
                <a:latin typeface="Corbel" charset="0"/>
              </a:rPr>
              <a:t> </a:t>
            </a:r>
            <a:r>
              <a:rPr lang="en-US" altLang="en-US" b="1" dirty="0" err="1">
                <a:latin typeface="Corbel" charset="0"/>
              </a:rPr>
              <a:t>modeller</a:t>
            </a:r>
            <a:r>
              <a:rPr lang="en-US" altLang="en-US" b="1" dirty="0">
                <a:latin typeface="Corbel" charset="0"/>
              </a:rPr>
              <a:t>  (ABM)</a:t>
            </a:r>
            <a:r>
              <a:rPr lang="en-US" altLang="en-US" dirty="0">
                <a:latin typeface="Corbel" charset="0"/>
              </a:rPr>
              <a:t> </a:t>
            </a:r>
            <a:r>
              <a:rPr lang="en-US" altLang="en-US" dirty="0" err="1">
                <a:latin typeface="Corbel" charset="0"/>
              </a:rPr>
              <a:t>er</a:t>
            </a:r>
            <a:r>
              <a:rPr lang="en-US" altLang="en-US" dirty="0">
                <a:latin typeface="Corbel" charset="0"/>
              </a:rPr>
              <a:t> </a:t>
            </a:r>
            <a:r>
              <a:rPr lang="en-US" altLang="en-US" dirty="0" err="1">
                <a:latin typeface="Corbel" charset="0"/>
              </a:rPr>
              <a:t>metode</a:t>
            </a:r>
            <a:r>
              <a:rPr lang="en-US" altLang="en-US" dirty="0">
                <a:latin typeface="Corbel" charset="0"/>
              </a:rPr>
              <a:t> </a:t>
            </a:r>
            <a:r>
              <a:rPr lang="en-US" altLang="en-US" dirty="0" err="1">
                <a:latin typeface="Corbel" charset="0"/>
              </a:rPr>
              <a:t>hvormed</a:t>
            </a:r>
            <a:r>
              <a:rPr lang="en-US" altLang="en-US" dirty="0">
                <a:latin typeface="Corbel" charset="0"/>
              </a:rPr>
              <a:t> vi </a:t>
            </a:r>
            <a:r>
              <a:rPr lang="en-US" altLang="en-US" dirty="0" err="1">
                <a:latin typeface="Corbel" charset="0"/>
              </a:rPr>
              <a:t>programmerer</a:t>
            </a:r>
            <a:r>
              <a:rPr lang="en-US" altLang="en-US" dirty="0">
                <a:latin typeface="Corbel" charset="0"/>
              </a:rPr>
              <a:t> </a:t>
            </a:r>
            <a:r>
              <a:rPr lang="en-US" altLang="en-US" dirty="0" err="1">
                <a:latin typeface="Corbel" charset="0"/>
              </a:rPr>
              <a:t>en</a:t>
            </a:r>
            <a:r>
              <a:rPr lang="en-US" altLang="en-US" dirty="0">
                <a:latin typeface="Corbel" charset="0"/>
              </a:rPr>
              <a:t> masse </a:t>
            </a:r>
            <a:r>
              <a:rPr lang="en-US" altLang="en-US" dirty="0" err="1">
                <a:latin typeface="Corbel" charset="0"/>
              </a:rPr>
              <a:t>agenter</a:t>
            </a:r>
            <a:r>
              <a:rPr lang="en-US" altLang="en-US" dirty="0">
                <a:latin typeface="Corbel" charset="0"/>
              </a:rPr>
              <a:t> for at </a:t>
            </a:r>
            <a:r>
              <a:rPr lang="en-US" altLang="en-US" dirty="0" err="1">
                <a:latin typeface="Corbel" charset="0"/>
              </a:rPr>
              <a:t>simulere</a:t>
            </a:r>
            <a:r>
              <a:rPr lang="en-US" altLang="en-US" dirty="0">
                <a:latin typeface="Corbel" charset="0"/>
              </a:rPr>
              <a:t> et </a:t>
            </a:r>
            <a:r>
              <a:rPr lang="en-US" altLang="en-US" dirty="0" err="1">
                <a:latin typeface="Corbel" charset="0"/>
              </a:rPr>
              <a:t>minimalt</a:t>
            </a:r>
            <a:r>
              <a:rPr lang="en-US" altLang="en-US" dirty="0">
                <a:latin typeface="Corbel" charset="0"/>
              </a:rPr>
              <a:t>-men-</a:t>
            </a:r>
            <a:r>
              <a:rPr lang="en-US" altLang="en-US" dirty="0" err="1">
                <a:latin typeface="Corbel" charset="0"/>
              </a:rPr>
              <a:t>nødvendigt</a:t>
            </a:r>
            <a:r>
              <a:rPr lang="en-US" altLang="en-US" dirty="0">
                <a:latin typeface="Corbel" charset="0"/>
              </a:rPr>
              <a:t> </a:t>
            </a:r>
            <a:r>
              <a:rPr lang="en-US" altLang="en-US" dirty="0" err="1">
                <a:latin typeface="Corbel" charset="0"/>
              </a:rPr>
              <a:t>subsæt</a:t>
            </a:r>
            <a:r>
              <a:rPr lang="en-US" altLang="en-US" dirty="0">
                <a:latin typeface="Corbel" charset="0"/>
              </a:rPr>
              <a:t> </a:t>
            </a:r>
            <a:r>
              <a:rPr lang="en-US" altLang="en-US" dirty="0" err="1">
                <a:latin typeface="Corbel" charset="0"/>
              </a:rPr>
              <a:t>af</a:t>
            </a:r>
            <a:r>
              <a:rPr lang="en-US" altLang="en-US" dirty="0">
                <a:latin typeface="Corbel" charset="0"/>
              </a:rPr>
              <a:t> et </a:t>
            </a:r>
            <a:r>
              <a:rPr lang="en-US" altLang="en-US" dirty="0" err="1">
                <a:latin typeface="Corbel" charset="0"/>
              </a:rPr>
              <a:t>bestemt</a:t>
            </a:r>
            <a:r>
              <a:rPr lang="en-US" altLang="en-US" dirty="0">
                <a:latin typeface="Corbel" charset="0"/>
              </a:rPr>
              <a:t> </a:t>
            </a:r>
            <a:r>
              <a:rPr lang="en-US" altLang="en-US" dirty="0" err="1">
                <a:latin typeface="Corbel" charset="0"/>
              </a:rPr>
              <a:t>fænomen</a:t>
            </a:r>
            <a:r>
              <a:rPr lang="en-US" altLang="en-US" dirty="0">
                <a:latin typeface="Corbel" charset="0"/>
              </a:rPr>
              <a:t> over </a:t>
            </a:r>
            <a:r>
              <a:rPr lang="en-US" altLang="en-US" dirty="0" err="1">
                <a:latin typeface="Corbel" charset="0"/>
              </a:rPr>
              <a:t>en</a:t>
            </a:r>
            <a:r>
              <a:rPr lang="en-US" altLang="en-US" dirty="0">
                <a:latin typeface="Corbel" charset="0"/>
              </a:rPr>
              <a:t> </a:t>
            </a:r>
            <a:r>
              <a:rPr lang="en-US" altLang="en-US" dirty="0" err="1">
                <a:latin typeface="Corbel" charset="0"/>
              </a:rPr>
              <a:t>periode</a:t>
            </a:r>
            <a:r>
              <a:rPr lang="en-US" altLang="en-US" dirty="0">
                <a:latin typeface="Corbel" charset="0"/>
              </a:rPr>
              <a:t> </a:t>
            </a:r>
            <a:r>
              <a:rPr lang="en-US" altLang="en-US" dirty="0" err="1">
                <a:latin typeface="Corbel" charset="0"/>
              </a:rPr>
              <a:t>af</a:t>
            </a:r>
            <a:r>
              <a:rPr lang="en-US" altLang="en-US" dirty="0">
                <a:latin typeface="Corbel" charset="0"/>
              </a:rPr>
              <a:t> </a:t>
            </a:r>
            <a:r>
              <a:rPr lang="en-US" altLang="en-US" dirty="0" err="1">
                <a:latin typeface="Corbel" charset="0"/>
              </a:rPr>
              <a:t>tid</a:t>
            </a:r>
            <a:r>
              <a:rPr lang="en-US" altLang="en-US" dirty="0">
                <a:latin typeface="Corbel" charset="0"/>
              </a:rPr>
              <a:t> for </a:t>
            </a:r>
            <a:r>
              <a:rPr lang="en-US" altLang="en-US" dirty="0" err="1">
                <a:latin typeface="Corbel" charset="0"/>
              </a:rPr>
              <a:t>bedre</a:t>
            </a:r>
            <a:r>
              <a:rPr lang="en-US" altLang="en-US" dirty="0">
                <a:latin typeface="Corbel" charset="0"/>
              </a:rPr>
              <a:t> at </a:t>
            </a:r>
            <a:r>
              <a:rPr lang="en-US" altLang="en-US" dirty="0" err="1">
                <a:latin typeface="Corbel" charset="0"/>
              </a:rPr>
              <a:t>forstå</a:t>
            </a:r>
            <a:r>
              <a:rPr lang="en-US" altLang="en-US" dirty="0">
                <a:latin typeface="Corbel" charset="0"/>
              </a:rPr>
              <a:t> </a:t>
            </a:r>
            <a:r>
              <a:rPr lang="en-US" altLang="en-US" dirty="0" err="1">
                <a:latin typeface="Corbel" charset="0"/>
              </a:rPr>
              <a:t>en</a:t>
            </a:r>
            <a:r>
              <a:rPr lang="en-US" altLang="en-US" dirty="0">
                <a:latin typeface="Corbel" charset="0"/>
              </a:rPr>
              <a:t> (</a:t>
            </a:r>
            <a:r>
              <a:rPr lang="en-US" altLang="en-US" dirty="0" err="1">
                <a:latin typeface="Corbel" charset="0"/>
              </a:rPr>
              <a:t>lille</a:t>
            </a:r>
            <a:r>
              <a:rPr lang="en-US" altLang="en-US" dirty="0">
                <a:latin typeface="Corbel" charset="0"/>
              </a:rPr>
              <a:t>) del </a:t>
            </a:r>
            <a:r>
              <a:rPr lang="en-US" altLang="en-US" dirty="0" err="1">
                <a:latin typeface="Corbel" charset="0"/>
              </a:rPr>
              <a:t>af</a:t>
            </a:r>
            <a:r>
              <a:rPr lang="en-US" altLang="en-US" dirty="0">
                <a:latin typeface="Corbel" charset="0"/>
              </a:rPr>
              <a:t> </a:t>
            </a:r>
            <a:r>
              <a:rPr lang="en-US" altLang="en-US" dirty="0" err="1">
                <a:latin typeface="Corbel" charset="0"/>
              </a:rPr>
              <a:t>dem.</a:t>
            </a:r>
            <a:endParaRPr lang="en-US" altLang="en-US" b="1" dirty="0">
              <a:latin typeface="Corbel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012290-D421-4E91-93A9-17CFFF954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125" y="3343646"/>
            <a:ext cx="2674938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DCA8C8-7E6E-4ED8-A06D-2867B1836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738" y="1722809"/>
            <a:ext cx="28527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743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233C3-91B3-4B7A-8BF1-EFDBA951D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lille</a:t>
            </a:r>
            <a:r>
              <a:rPr lang="en-US" dirty="0"/>
              <a:t> leg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86244-3304-453C-94A9-8D9F5BCEA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412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48CBA-BA22-4422-BEE7-52A64CE00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Hvad </a:t>
            </a:r>
            <a:r>
              <a:rPr lang="en-US" dirty="0" err="1"/>
              <a:t>skete</a:t>
            </a:r>
            <a:r>
              <a:rPr lang="en-US" dirty="0"/>
              <a:t> der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52FF0F-DE77-471A-8C4C-DE3E4ECB45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EEA241-C411-4017-958F-BF08BBC438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2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48CBA-BA22-4422-BEE7-52A64CE00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Hvad </a:t>
            </a:r>
            <a:r>
              <a:rPr lang="en-US" dirty="0" err="1"/>
              <a:t>skete</a:t>
            </a:r>
            <a:r>
              <a:rPr lang="en-US" dirty="0"/>
              <a:t> der – </a:t>
            </a:r>
            <a:r>
              <a:rPr lang="en-US" dirty="0" err="1"/>
              <a:t>adfærd</a:t>
            </a:r>
            <a:r>
              <a:rPr lang="en-US" dirty="0"/>
              <a:t> og </a:t>
            </a:r>
            <a:r>
              <a:rPr lang="en-US" dirty="0" err="1"/>
              <a:t>egenskaber</a:t>
            </a:r>
            <a:r>
              <a:rPr lang="en-US" dirty="0"/>
              <a:t>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52FF0F-DE77-471A-8C4C-DE3E4ECB45D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Adfærd</a:t>
            </a:r>
            <a:endParaRPr lang="en-US" dirty="0"/>
          </a:p>
          <a:p>
            <a:pPr lvl="1"/>
            <a:r>
              <a:rPr lang="en-US" dirty="0" err="1"/>
              <a:t>Klap</a:t>
            </a:r>
            <a:endParaRPr lang="en-US" dirty="0"/>
          </a:p>
          <a:p>
            <a:pPr lvl="1"/>
            <a:r>
              <a:rPr lang="en-US" dirty="0" err="1"/>
              <a:t>Lyt</a:t>
            </a:r>
            <a:r>
              <a:rPr lang="en-US" dirty="0"/>
              <a:t>/se på </a:t>
            </a:r>
            <a:r>
              <a:rPr lang="en-US" dirty="0" err="1"/>
              <a:t>andre</a:t>
            </a:r>
            <a:endParaRPr lang="en-US" dirty="0"/>
          </a:p>
          <a:p>
            <a:pPr lvl="1"/>
            <a:r>
              <a:rPr lang="en-US" dirty="0" err="1"/>
              <a:t>Vælg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andre</a:t>
            </a:r>
            <a:r>
              <a:rPr lang="en-US" dirty="0"/>
              <a:t> at </a:t>
            </a:r>
            <a:r>
              <a:rPr lang="en-US" dirty="0" err="1"/>
              <a:t>følge</a:t>
            </a:r>
            <a:endParaRPr lang="en-US" dirty="0"/>
          </a:p>
          <a:p>
            <a:pPr lvl="1"/>
            <a:r>
              <a:rPr lang="en-US" dirty="0" err="1"/>
              <a:t>Prøve</a:t>
            </a:r>
            <a:r>
              <a:rPr lang="en-US" dirty="0"/>
              <a:t> at </a:t>
            </a:r>
            <a:r>
              <a:rPr lang="en-US" dirty="0" err="1"/>
              <a:t>synkronisere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Egenskaber</a:t>
            </a:r>
            <a:endParaRPr lang="en-US" dirty="0"/>
          </a:p>
          <a:p>
            <a:pPr lvl="1"/>
            <a:r>
              <a:rPr lang="en-US" dirty="0"/>
              <a:t>(</a:t>
            </a:r>
            <a:r>
              <a:rPr lang="en-US" dirty="0" err="1"/>
              <a:t>Relativ</a:t>
            </a:r>
            <a:r>
              <a:rPr lang="en-US" dirty="0"/>
              <a:t>) position</a:t>
            </a:r>
          </a:p>
          <a:p>
            <a:pPr lvl="1"/>
            <a:r>
              <a:rPr lang="en-US" dirty="0"/>
              <a:t>(</a:t>
            </a:r>
            <a:r>
              <a:rPr lang="en-US" dirty="0" err="1"/>
              <a:t>Relativ</a:t>
            </a:r>
            <a:r>
              <a:rPr lang="en-US" dirty="0"/>
              <a:t>) Volume</a:t>
            </a:r>
          </a:p>
          <a:p>
            <a:pPr lvl="1"/>
            <a:r>
              <a:rPr lang="en-US" dirty="0" err="1"/>
              <a:t>Klapperytme</a:t>
            </a:r>
            <a:endParaRPr lang="en-US" dirty="0"/>
          </a:p>
          <a:p>
            <a:pPr lvl="1"/>
            <a:r>
              <a:rPr lang="en-US" dirty="0" err="1"/>
              <a:t>Strategi</a:t>
            </a:r>
            <a:r>
              <a:rPr lang="en-US" dirty="0"/>
              <a:t> (</a:t>
            </a:r>
            <a:r>
              <a:rPr lang="en-US" dirty="0" err="1"/>
              <a:t>klap</a:t>
            </a:r>
            <a:r>
              <a:rPr lang="en-US" dirty="0"/>
              <a:t> </a:t>
            </a:r>
            <a:r>
              <a:rPr lang="en-US" dirty="0" err="1"/>
              <a:t>hurtigere</a:t>
            </a:r>
            <a:r>
              <a:rPr lang="en-US" dirty="0"/>
              <a:t>, </a:t>
            </a:r>
            <a:r>
              <a:rPr lang="en-US" dirty="0" err="1"/>
              <a:t>klap</a:t>
            </a:r>
            <a:r>
              <a:rPr lang="en-US" dirty="0"/>
              <a:t> </a:t>
            </a:r>
            <a:r>
              <a:rPr lang="en-US" dirty="0" err="1"/>
              <a:t>langsommere</a:t>
            </a:r>
            <a:r>
              <a:rPr lang="en-US" dirty="0"/>
              <a:t>, stop, insister, </a:t>
            </a:r>
            <a:r>
              <a:rPr lang="en-US" dirty="0" err="1"/>
              <a:t>osv</a:t>
            </a:r>
            <a:r>
              <a:rPr lang="en-US" dirty="0"/>
              <a:t>.)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CEEA241-C411-4017-958F-BF08BBC4383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98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48CBA-BA22-4422-BEE7-52A64CE00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Hvad skete </a:t>
            </a:r>
            <a:r>
              <a:rPr lang="en-US" dirty="0"/>
              <a:t>der </a:t>
            </a:r>
            <a:r>
              <a:rPr lang="en-US"/>
              <a:t>– adfærd og egenskaber?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D52FF0F-DE77-471A-8C4C-DE3E4ECB45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Adfærd</a:t>
            </a:r>
            <a:endParaRPr lang="en-US" dirty="0"/>
          </a:p>
          <a:p>
            <a:pPr lvl="1"/>
            <a:r>
              <a:rPr lang="en-US" dirty="0" err="1"/>
              <a:t>Klap</a:t>
            </a:r>
            <a:endParaRPr lang="en-US" dirty="0"/>
          </a:p>
          <a:p>
            <a:pPr lvl="1"/>
            <a:r>
              <a:rPr lang="en-US" dirty="0" err="1"/>
              <a:t>Lyt</a:t>
            </a:r>
            <a:r>
              <a:rPr lang="en-US" dirty="0"/>
              <a:t>/se på </a:t>
            </a:r>
            <a:r>
              <a:rPr lang="en-US" dirty="0" err="1"/>
              <a:t>andre</a:t>
            </a:r>
            <a:endParaRPr lang="en-US" dirty="0"/>
          </a:p>
          <a:p>
            <a:pPr lvl="1"/>
            <a:r>
              <a:rPr lang="en-US" dirty="0" err="1"/>
              <a:t>Vælg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flere</a:t>
            </a:r>
            <a:r>
              <a:rPr lang="en-US" dirty="0"/>
              <a:t> </a:t>
            </a:r>
            <a:r>
              <a:rPr lang="en-US" dirty="0" err="1"/>
              <a:t>andre</a:t>
            </a:r>
            <a:r>
              <a:rPr lang="en-US" dirty="0"/>
              <a:t> at </a:t>
            </a:r>
            <a:r>
              <a:rPr lang="en-US" dirty="0" err="1"/>
              <a:t>følge</a:t>
            </a:r>
            <a:endParaRPr lang="en-US" dirty="0"/>
          </a:p>
          <a:p>
            <a:pPr lvl="1"/>
            <a:r>
              <a:rPr lang="en-US" dirty="0" err="1"/>
              <a:t>Prøve</a:t>
            </a:r>
            <a:r>
              <a:rPr lang="en-US" dirty="0"/>
              <a:t> at </a:t>
            </a:r>
            <a:r>
              <a:rPr lang="en-US" dirty="0" err="1"/>
              <a:t>synkronisere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Egenskaber</a:t>
            </a:r>
            <a:endParaRPr lang="en-US" dirty="0"/>
          </a:p>
          <a:p>
            <a:pPr lvl="1"/>
            <a:r>
              <a:rPr lang="en-US" dirty="0"/>
              <a:t>(</a:t>
            </a:r>
            <a:r>
              <a:rPr lang="en-US" dirty="0" err="1"/>
              <a:t>Relativ</a:t>
            </a:r>
            <a:r>
              <a:rPr lang="en-US" dirty="0"/>
              <a:t>) position</a:t>
            </a:r>
          </a:p>
          <a:p>
            <a:pPr lvl="1"/>
            <a:r>
              <a:rPr lang="en-US" dirty="0"/>
              <a:t>(</a:t>
            </a:r>
            <a:r>
              <a:rPr lang="en-US" dirty="0" err="1"/>
              <a:t>Relativ</a:t>
            </a:r>
            <a:r>
              <a:rPr lang="en-US" dirty="0"/>
              <a:t>) Volume</a:t>
            </a:r>
          </a:p>
          <a:p>
            <a:pPr lvl="1"/>
            <a:r>
              <a:rPr lang="en-US" dirty="0" err="1"/>
              <a:t>Klapperytme</a:t>
            </a:r>
            <a:endParaRPr lang="en-US" dirty="0"/>
          </a:p>
          <a:p>
            <a:pPr lvl="1"/>
            <a:r>
              <a:rPr lang="en-US" dirty="0" err="1"/>
              <a:t>Strategi</a:t>
            </a:r>
            <a:r>
              <a:rPr lang="en-US" dirty="0"/>
              <a:t> (</a:t>
            </a:r>
            <a:r>
              <a:rPr lang="en-US" dirty="0" err="1"/>
              <a:t>klap</a:t>
            </a:r>
            <a:r>
              <a:rPr lang="en-US" dirty="0"/>
              <a:t> </a:t>
            </a:r>
            <a:r>
              <a:rPr lang="en-US" dirty="0" err="1"/>
              <a:t>hurtigere</a:t>
            </a:r>
            <a:r>
              <a:rPr lang="en-US" dirty="0"/>
              <a:t>, </a:t>
            </a:r>
            <a:r>
              <a:rPr lang="en-US" dirty="0" err="1"/>
              <a:t>klap</a:t>
            </a:r>
            <a:r>
              <a:rPr lang="en-US" dirty="0"/>
              <a:t> </a:t>
            </a:r>
            <a:r>
              <a:rPr lang="en-US" dirty="0" err="1"/>
              <a:t>langsommere</a:t>
            </a:r>
            <a:r>
              <a:rPr lang="en-US" dirty="0"/>
              <a:t>, stop, insister, </a:t>
            </a:r>
            <a:r>
              <a:rPr lang="en-US" dirty="0" err="1"/>
              <a:t>osv</a:t>
            </a:r>
            <a:r>
              <a:rPr lang="en-US" dirty="0"/>
              <a:t>.)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51CF642-EE62-46D3-B1C4-F97BD9CB984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9525" y="2835545"/>
            <a:ext cx="4184650" cy="253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2342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2876</TotalTime>
  <Words>1798</Words>
  <Application>Microsoft Office PowerPoint</Application>
  <PresentationFormat>Widescreen</PresentationFormat>
  <Paragraphs>281</Paragraphs>
  <Slides>41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ＭＳ Ｐゴシック</vt:lpstr>
      <vt:lpstr>Arial</vt:lpstr>
      <vt:lpstr>Calibri</vt:lpstr>
      <vt:lpstr>Corbel</vt:lpstr>
      <vt:lpstr>Segoe UI Emoji</vt:lpstr>
      <vt:lpstr>Trebuchet MS</vt:lpstr>
      <vt:lpstr>Wingdings 3</vt:lpstr>
      <vt:lpstr>ヒラギノ角ゴ Pro W3</vt:lpstr>
      <vt:lpstr>Facet</vt:lpstr>
      <vt:lpstr>Agent-Baserede Modeller og Computational Thinking</vt:lpstr>
      <vt:lpstr>CT-STEM Practices</vt:lpstr>
      <vt:lpstr>Komplekse Systemer</vt:lpstr>
      <vt:lpstr>Hvad er modeller?</vt:lpstr>
      <vt:lpstr>Hvad er agent-baserede modeller?</vt:lpstr>
      <vt:lpstr>En lille leg</vt:lpstr>
      <vt:lpstr>Hvad skete der</vt:lpstr>
      <vt:lpstr>Hvad skete der – adfærd og egenskaber?</vt:lpstr>
      <vt:lpstr>Hvad skete der – adfærd og egenskaber?</vt:lpstr>
      <vt:lpstr>Hvad fortæller det os om at forstå og tale om komplekse fænomener? </vt:lpstr>
      <vt:lpstr>PowerPoint Presentation</vt:lpstr>
      <vt:lpstr>PowerPoint Presentation</vt:lpstr>
      <vt:lpstr>Spørgsmål imens vi kigger på modellen:</vt:lpstr>
      <vt:lpstr>Flere simple, men interessante modeller</vt:lpstr>
      <vt:lpstr>BehaviorSpace</vt:lpstr>
      <vt:lpstr>Jeres tur!</vt:lpstr>
      <vt:lpstr>Lidt mere om modeller og hvorfor jeg elsker dem</vt:lpstr>
      <vt:lpstr>Flere grunde: Hvorfor modeller?</vt:lpstr>
      <vt:lpstr>Byttedyr og rovdyr i økosystemer</vt:lpstr>
      <vt:lpstr>Lotka-Volterra ligningerne (1910-1926)</vt:lpstr>
      <vt:lpstr>PowerPoint Presentation</vt:lpstr>
      <vt:lpstr>Ikke bare nemmere – de er mere præcise (eller mindre upræcise)</vt:lpstr>
      <vt:lpstr>Design af Klasseværelsesaktiviteter</vt:lpstr>
      <vt:lpstr>Læring med modeller: Kausalforklaringer på og forudsigelser af komplekse fænomener</vt:lpstr>
      <vt:lpstr>En skabelon for design af ABM-aktiviteter</vt:lpstr>
      <vt:lpstr>To eksempler fra mit eget design- og forskningsarbejde</vt:lpstr>
      <vt:lpstr>ReGrowing Chicago</vt:lpstr>
      <vt:lpstr>Forelæsningen</vt:lpstr>
      <vt:lpstr>Demo af en af modellerne</vt:lpstr>
      <vt:lpstr>Og som de fem iterative skridt:</vt:lpstr>
      <vt:lpstr>Chapter 5: LevelSpace/FPU unit + study</vt:lpstr>
      <vt:lpstr>Activity 1</vt:lpstr>
      <vt:lpstr>Hvordan kan vi observere læring - både i processen, og “som resultat”</vt:lpstr>
      <vt:lpstr>Eksempler på mine data 1</vt:lpstr>
      <vt:lpstr>Eksempler på mine data 2</vt:lpstr>
      <vt:lpstr>NetLogo Features</vt:lpstr>
      <vt:lpstr>PowerPoint Presentation</vt:lpstr>
      <vt:lpstr>Center for Connected Learnings arbejde på CT-STEM </vt:lpstr>
      <vt:lpstr>PowerPoint Presentation</vt:lpstr>
      <vt:lpstr>Tak – og spørgsmål?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Agent-Baserede Modeller og Computational Thinking</dc:title>
  <dc:creator>Arthur Hjorth</dc:creator>
  <cp:lastModifiedBy>Hermes Arthur Hjorth</cp:lastModifiedBy>
  <cp:revision>213</cp:revision>
  <dcterms:created xsi:type="dcterms:W3CDTF">2018-01-16T13:35:36Z</dcterms:created>
  <dcterms:modified xsi:type="dcterms:W3CDTF">2018-05-28T12:57:22Z</dcterms:modified>
</cp:coreProperties>
</file>